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7B8FB-4CA9-4C7D-A199-F45C9CA62732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49D02-5033-4642-BB2A-21F5E5BFD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158765-8F31-4C04-B697-DB33AA24F68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79411E-7919-4403-AA9D-5682651C2E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1"/>
            <a:ext cx="8215370" cy="100013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Rajeshwari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M.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Shettar</a:t>
            </a:r>
            <a:r>
              <a:rPr lang="en-US" sz="3600" dirty="0" smtClean="0">
                <a:latin typeface="Copperplate Gothic Bold" pitchFamily="34" charset="0"/>
              </a:rPr>
              <a:t>  </a:t>
            </a:r>
            <a:endParaRPr lang="en-US" sz="3600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501122" cy="492922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Associate  Professor, Department of  Commerce</a:t>
            </a:r>
          </a:p>
          <a:p>
            <a:pPr algn="ctr"/>
            <a:r>
              <a:rPr lang="en-US" dirty="0" err="1" smtClean="0"/>
              <a:t>Shri</a:t>
            </a:r>
            <a:r>
              <a:rPr lang="en-US" dirty="0" smtClean="0"/>
              <a:t> </a:t>
            </a:r>
            <a:r>
              <a:rPr lang="en-US" dirty="0" err="1" smtClean="0"/>
              <a:t>Hurkadli</a:t>
            </a:r>
            <a:r>
              <a:rPr lang="en-US" dirty="0" smtClean="0"/>
              <a:t>  </a:t>
            </a:r>
            <a:r>
              <a:rPr lang="en-US" dirty="0" err="1" smtClean="0"/>
              <a:t>Ajja</a:t>
            </a:r>
            <a:r>
              <a:rPr lang="en-US" dirty="0" smtClean="0"/>
              <a:t> </a:t>
            </a:r>
            <a:r>
              <a:rPr lang="en-US" dirty="0" err="1" smtClean="0"/>
              <a:t>Shikshana</a:t>
            </a:r>
            <a:r>
              <a:rPr lang="en-US" dirty="0" smtClean="0"/>
              <a:t> </a:t>
            </a:r>
            <a:r>
              <a:rPr lang="en-US" dirty="0" err="1" smtClean="0"/>
              <a:t>Samiti’s</a:t>
            </a:r>
            <a:endParaRPr lang="en-US" dirty="0" smtClean="0"/>
          </a:p>
          <a:p>
            <a:pPr algn="ctr"/>
            <a:r>
              <a:rPr lang="en-US" dirty="0" smtClean="0"/>
              <a:t>Smt. K. S. </a:t>
            </a:r>
            <a:r>
              <a:rPr lang="en-US" dirty="0" err="1" smtClean="0"/>
              <a:t>Jigalur</a:t>
            </a:r>
            <a:r>
              <a:rPr lang="en-US" dirty="0" smtClean="0"/>
              <a:t>  Arts and Dr. (Smt.)  S. M. </a:t>
            </a:r>
            <a:r>
              <a:rPr lang="en-US" dirty="0" err="1" smtClean="0"/>
              <a:t>Sheshgiri</a:t>
            </a:r>
            <a:r>
              <a:rPr lang="en-US" dirty="0" smtClean="0"/>
              <a:t>  Commerce College for Women , </a:t>
            </a:r>
          </a:p>
          <a:p>
            <a:pPr algn="ctr"/>
            <a:r>
              <a:rPr lang="en-US" dirty="0" err="1" smtClean="0"/>
              <a:t>Dharwad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286256"/>
            <a:ext cx="2114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opperplate Gothic Bold" pitchFamily="34" charset="0"/>
              </a:rPr>
              <a:t>GSTR 7 - TDS   RETURN: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8578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GSTR -7 Return should be filed by the dealer who is required to deduct tax at source (TDS).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 GST, only certain government agencies are required to deduct tax at source after obtaining registration. 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to be filed on or before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every month.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opperplate Gothic Bold" pitchFamily="34" charset="0"/>
                <a:cs typeface="Times New Roman" pitchFamily="18" charset="0"/>
              </a:rPr>
              <a:t>GSTR  8  - TCS RETURN: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GSTR 8 Return has to be filed by the registered dealer who is required to collect tax at source.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E-commerce operators are required to collect tax at source.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Therefore, e-commerce operators have to get registered for TCS, collect tax at source and file the GSTR-8 return on or before the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of every month.</a:t>
            </a:r>
            <a:endParaRPr lang="en-US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pperplate Gothic Bold" pitchFamily="34" charset="0"/>
                <a:cs typeface="Times New Roman" pitchFamily="18" charset="0"/>
              </a:rPr>
              <a:t>GSTR  9  - ANNUAL RETURN: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GSTR 9 is GST annual return should be filed by all registered taxable persons.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to be filed on or before 31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December of the next financial year.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includes details of income and expenditure for the entire financial year.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aggregate turnover of the registered person exceeded Rs.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crores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during a financial year, the annual return must be audited by a chartered accountant.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121444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opperplate Gothic Bold" pitchFamily="34" charset="0"/>
                <a:cs typeface="Times New Roman" pitchFamily="18" charset="0"/>
              </a:rPr>
              <a:t>GSTR  10  - CANCELLATION ORDER OR SURRENDER:</a:t>
            </a:r>
            <a:endParaRPr lang="en-US" sz="2800" dirty="0"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00660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GSTR10 return should be filed by a registered person who wants to surrender the registration or whose registration has been cancelled.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must be filed within 3 months of the date of cancellation order or surrender.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Copperplate Gothic Bold" pitchFamily="34" charset="0"/>
                <a:cs typeface="Times New Roman" pitchFamily="18" charset="0"/>
              </a:rPr>
              <a:t>DOCUMENTS REQUIRED FOR </a:t>
            </a:r>
            <a:br>
              <a:rPr lang="en-US" sz="3600" b="1" dirty="0" smtClean="0">
                <a:latin typeface="Copperplate Gothic Bold" pitchFamily="34" charset="0"/>
                <a:cs typeface="Times New Roman" pitchFamily="18" charset="0"/>
              </a:rPr>
            </a:br>
            <a:r>
              <a:rPr lang="en-US" sz="3600" b="1" dirty="0" smtClean="0">
                <a:latin typeface="Copperplate Gothic Bold" pitchFamily="34" charset="0"/>
                <a:cs typeface="Times New Roman" pitchFamily="18" charset="0"/>
              </a:rPr>
              <a:t>CLAIMING ITC</a:t>
            </a:r>
            <a:r>
              <a:rPr lang="en-US" sz="3600" dirty="0" smtClean="0">
                <a:latin typeface="Copperplate Gothic Bold" pitchFamily="34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Copperplate Gothic Bold" pitchFamily="34" charset="0"/>
                <a:cs typeface="Times New Roman" pitchFamily="18" charset="0"/>
              </a:rPr>
            </a:br>
            <a:endParaRPr lang="en-US" sz="3600" dirty="0"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786454"/>
          </a:xfrm>
        </p:spPr>
        <p:txBody>
          <a:bodyPr>
            <a:normAutofit fontScale="25000" lnSpcReduction="20000"/>
          </a:bodyPr>
          <a:lstStyle/>
          <a:p>
            <a:pPr marL="1371600" lvl="0" indent="-1371600">
              <a:lnSpc>
                <a:spcPct val="17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1. Invoice issued by the supplier of goods or services.</a:t>
            </a:r>
          </a:p>
          <a:p>
            <a:pPr lvl="0">
              <a:lnSpc>
                <a:spcPct val="17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2. The debit note issued by the supplier.</a:t>
            </a:r>
          </a:p>
          <a:p>
            <a:pPr lvl="0" algn="just">
              <a:lnSpc>
                <a:spcPct val="17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3. A bill of supply issued by the supplier of goods and services or both.</a:t>
            </a:r>
          </a:p>
          <a:p>
            <a:pPr lvl="0" algn="just">
              <a:lnSpc>
                <a:spcPct val="17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4. The bill of supply issued instead of tax invoice if the amount is less than Rs. 200 or in case reverse charge is applicable.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5.  Bill of entry or other document prescribed under the Customs Act.</a:t>
            </a:r>
          </a:p>
          <a:p>
            <a:pPr lvl="0">
              <a:lnSpc>
                <a:spcPct val="17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6.  Revised Invoice.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7. An invoice or credit note issued by the Input Service Distributor (ISD).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Copperplate Gothic Bold" pitchFamily="34" charset="0"/>
              </a:rPr>
              <a:t>RETURNS OF GST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  <a:ln>
            <a:solidFill>
              <a:srgbClr val="00B050"/>
            </a:solidFill>
          </a:ln>
        </p:spPr>
        <p:txBody>
          <a:bodyPr/>
          <a:lstStyle/>
          <a:p>
            <a:pPr lvl="0" algn="just">
              <a:buNone/>
            </a:pPr>
            <a:r>
              <a:rPr lang="en-US" sz="2800" b="1" dirty="0" smtClean="0">
                <a:latin typeface="Copperplate Gothic Bold" pitchFamily="34" charset="0"/>
                <a:cs typeface="Times New Roman" pitchFamily="18" charset="0"/>
              </a:rPr>
              <a:t>MEANING: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Return means statement of information furnished by the taxpayer to tax administrators at regular intervals.</a:t>
            </a:r>
          </a:p>
          <a:p>
            <a:pPr lvl="0" algn="just"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information comprises of the details related to business operations, turnover, purchases made, deductions, exemptions and determination of tax liability for a particular period.</a:t>
            </a:r>
          </a:p>
          <a:p>
            <a:pPr lvl="0" algn="just"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Filing of returns is very important compliance as it enables the government or tax authority to estimate the tax collection for a particular period.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Copperplate Gothic Bold" pitchFamily="34" charset="0"/>
              </a:rPr>
              <a:t>TYPES OF RETURNS</a:t>
            </a:r>
            <a:endParaRPr lang="en-US" sz="3600" dirty="0">
              <a:latin typeface="Copperplate Gothic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7"/>
          <a:ext cx="8229600" cy="514353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43098"/>
                <a:gridCol w="6186502"/>
              </a:tblGrid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54580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54580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Return for outward supplies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- 2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5458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Return for inward supplies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- 3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67790" algn="l"/>
                          <a:tab pos="2128520" algn="ctr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Monthly return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- 4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Quarterly return for composition dealer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- 5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5458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Return for non resident foreign tax payer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- 6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5458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ISD return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- 7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TDS return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- 8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TCS return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- 9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Annual return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GSTR - 10</a:t>
                      </a:r>
                      <a:endParaRPr lang="en-US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Cancellation order or surrender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pperplate Gothic Bold" pitchFamily="34" charset="0"/>
              </a:rPr>
              <a:t>GSTR  1 -  RETURN FOR OUTWARD SUPPLIES: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return shows the details of all supplies made by a taxpayer in the previous month and record the tax liability of the supplier.</a:t>
            </a:r>
          </a:p>
          <a:p>
            <a:pPr lvl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GSTR-1 must be filed on or before the 10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every month.</a:t>
            </a:r>
          </a:p>
          <a:p>
            <a:pPr lvl="0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 GSTR-1 cannot be filed during the period from 11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day to 15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day of month succeeding the tax period.</a:t>
            </a:r>
          </a:p>
          <a:p>
            <a:pPr lvl="0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due date 10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the month is missed, then GSTR-1 can be filed on or after 16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a month.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opperplate Gothic Bold" pitchFamily="34" charset="0"/>
                <a:cs typeface="Times New Roman" pitchFamily="18" charset="0"/>
              </a:rPr>
              <a:t>GSTR 2  -  RETURN FOR INWARD SUPPLIES:</a:t>
            </a:r>
            <a:endParaRPr lang="en-US" sz="2400" dirty="0"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715040"/>
          </a:xfrm>
          <a:solidFill>
            <a:schemeClr val="bg2"/>
          </a:solidFill>
        </p:spPr>
        <p:txBody>
          <a:bodyPr/>
          <a:lstStyle/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GSTR 2 is used to file and verify details of input tax credit accrual received during the previous month.</a:t>
            </a: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must be filed on or before 15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every month after filing GSTR 1.</a:t>
            </a: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details of inward supplies pertaining to particular month will be required to be furnished between 11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15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next month.</a:t>
            </a: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details of sales are filed by all taxpayers in GSTR -1 before the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every month, most of the data in GSTR 2 will be auto completed.</a:t>
            </a: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dealer has to verify the data on the portal and provide limited additional information.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pperplate Gothic Bold" pitchFamily="34" charset="0"/>
                <a:ea typeface="Tahoma" pitchFamily="34" charset="0"/>
                <a:cs typeface="Tahoma" pitchFamily="34" charset="0"/>
              </a:rPr>
              <a:t>GSTR 3  -  MONTHLY RETURN:</a:t>
            </a:r>
            <a:endParaRPr lang="en-US" sz="3200" dirty="0">
              <a:latin typeface="Copperplate Gothic Bold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GSTR 3 or monthly GST return should be filed by a taxpayer after filing GSTR 1 and GSTR 2 and it should be filed on or before 20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every month.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GSTR 3 has two parts namely, GSTR 3 Part A and GSTR 3 Part B. The information in GSTR 3 Part A will be auto completed based on GSTR 1 and GSTR 2 return filed by the taxpayer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35729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opperplate Gothic Bold" pitchFamily="34" charset="0"/>
              </a:rPr>
              <a:t/>
            </a:r>
            <a:br>
              <a:rPr lang="en-US" sz="2800" b="1" dirty="0" smtClean="0">
                <a:latin typeface="Copperplate Gothic Bold" pitchFamily="34" charset="0"/>
              </a:rPr>
            </a:br>
            <a:r>
              <a:rPr lang="en-US" sz="2800" b="1" dirty="0" smtClean="0">
                <a:latin typeface="Copperplate Gothic Bold" pitchFamily="34" charset="0"/>
              </a:rPr>
              <a:t/>
            </a:r>
            <a:br>
              <a:rPr lang="en-US" sz="2800" b="1" dirty="0" smtClean="0">
                <a:latin typeface="Copperplate Gothic Bold" pitchFamily="34" charset="0"/>
              </a:rPr>
            </a:br>
            <a:r>
              <a:rPr lang="en-US" sz="2800" b="1" dirty="0" smtClean="0">
                <a:latin typeface="Copperplate Gothic Bold" pitchFamily="34" charset="0"/>
              </a:rPr>
              <a:t/>
            </a:r>
            <a:br>
              <a:rPr lang="en-US" sz="2800" b="1" dirty="0" smtClean="0">
                <a:latin typeface="Copperplate Gothic Bold" pitchFamily="34" charset="0"/>
              </a:rPr>
            </a:br>
            <a:r>
              <a:rPr lang="en-US" sz="2800" b="1" dirty="0" smtClean="0">
                <a:latin typeface="Copperplate Gothic Bold" pitchFamily="34" charset="0"/>
              </a:rPr>
              <a:t/>
            </a:r>
            <a:br>
              <a:rPr lang="en-US" sz="2800" b="1" dirty="0" smtClean="0">
                <a:latin typeface="Copperplate Gothic Bold" pitchFamily="34" charset="0"/>
              </a:rPr>
            </a:br>
            <a:r>
              <a:rPr lang="en-US" sz="2800" b="1" dirty="0" smtClean="0">
                <a:latin typeface="Copperplate Gothic Bold" pitchFamily="34" charset="0"/>
              </a:rPr>
              <a:t/>
            </a:r>
            <a:br>
              <a:rPr lang="en-US" sz="2800" b="1" dirty="0" smtClean="0">
                <a:latin typeface="Copperplate Gothic Bold" pitchFamily="34" charset="0"/>
              </a:rPr>
            </a:br>
            <a:r>
              <a:rPr lang="en-US" sz="2800" dirty="0" smtClean="0">
                <a:latin typeface="Copperplate Gothic Bold" pitchFamily="34" charset="0"/>
              </a:rPr>
              <a:t/>
            </a:r>
            <a:br>
              <a:rPr lang="en-US" sz="2800" dirty="0" smtClean="0">
                <a:latin typeface="Copperplate Gothic Bold" pitchFamily="34" charset="0"/>
              </a:rPr>
            </a:br>
            <a:r>
              <a:rPr lang="en-US" sz="2800" dirty="0" smtClean="0">
                <a:latin typeface="Copperplate Gothic Bold" pitchFamily="34" charset="0"/>
              </a:rPr>
              <a:t>G</a:t>
            </a:r>
            <a:r>
              <a:rPr lang="en-US" sz="2800" b="1" dirty="0" smtClean="0">
                <a:latin typeface="Copperplate Gothic Bold" pitchFamily="34" charset="0"/>
              </a:rPr>
              <a:t>STR 4  -  QUARTERLY RETURN FOR COMPOSITION DEALER: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929222"/>
          </a:xfrm>
          <a:solidFill>
            <a:schemeClr val="bg2"/>
          </a:solidFill>
          <a:ln>
            <a:solidFill>
              <a:srgbClr val="00B050"/>
            </a:solidFill>
          </a:ln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GSTR 4 return should be filed by registered dealer under the GST composition scheme.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quarterly return and has to be filed on or before 18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month of next quarter i.e. 18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October, 18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January, 18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April and 18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July.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opperplate Gothic Bold" pitchFamily="34" charset="0"/>
              </a:rPr>
              <a:t>GSTR 5  -  RETURN FOR NON - RESIDENT FOREIGN TAX PAYER</a:t>
            </a:r>
            <a:endParaRPr lang="en-US" sz="28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Non-Resident Taxable Persons should file a simple return and shall incorporate the details of outward supplies and inward supplies in GSTR -5 return instead of GSTR -1, GSTR -2 and GSTR -3 separately.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14298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pperplate Gothic Bold" pitchFamily="34" charset="0"/>
              </a:rPr>
              <a:t>GSTR  6  - ISD RETURN: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ISD is defined in section 2(61), as an office of the supplier of goods or services or both which receives tax invoices towards the receipt of input services and issues a prescribed document for the purposes of distributing the credit of CGST, SGST, IGST or UTGST paid on the said services to a supplier of taxable goods or services or both having the same PAN as that of the said office.</a:t>
            </a:r>
          </a:p>
          <a:p>
            <a:pPr>
              <a:lnSpc>
                <a:spcPct val="170000"/>
              </a:lnSpc>
            </a:pP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322</TotalTime>
  <Words>1000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Dr. Rajeshwari  M. Shettar  </vt:lpstr>
      <vt:lpstr>RETURNS OF GST </vt:lpstr>
      <vt:lpstr>TYPES OF RETURNS</vt:lpstr>
      <vt:lpstr>GSTR  1 -  RETURN FOR OUTWARD SUPPLIES: </vt:lpstr>
      <vt:lpstr>GSTR 2  -  RETURN FOR INWARD SUPPLIES:</vt:lpstr>
      <vt:lpstr>GSTR 3  -  MONTHLY RETURN:</vt:lpstr>
      <vt:lpstr>      GSTR 4  -  QUARTERLY RETURN FOR COMPOSITION DEALER:</vt:lpstr>
      <vt:lpstr>GSTR 5  -  RETURN FOR NON - RESIDENT FOREIGN TAX PAYER</vt:lpstr>
      <vt:lpstr>GSTR  6  - ISD RETURN: </vt:lpstr>
      <vt:lpstr>GSTR 7 - TDS   RETURN: </vt:lpstr>
      <vt:lpstr>GSTR  8  - TCS RETURN: </vt:lpstr>
      <vt:lpstr>GSTR  9  - ANNUAL RETURN: </vt:lpstr>
      <vt:lpstr>GSTR  10  - CANCELLATION ORDER OR SURRENDER:</vt:lpstr>
      <vt:lpstr> DOCUMENTS REQUIRED FOR  CLAIMING ITC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RETURNS OF GST</dc:title>
  <dc:creator>Shettar</dc:creator>
  <cp:lastModifiedBy>Shettar</cp:lastModifiedBy>
  <cp:revision>58</cp:revision>
  <dcterms:created xsi:type="dcterms:W3CDTF">2020-04-27T09:56:25Z</dcterms:created>
  <dcterms:modified xsi:type="dcterms:W3CDTF">2020-05-12T14:12:07Z</dcterms:modified>
</cp:coreProperties>
</file>