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xguru.in/goods-and-service-tax/notify-exemptions-supply-services-igst-act.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xguru.in/goods-and-service-tax/gst-ambulance-services-govt-private-sector-nhm.html" TargetMode="External"/><Relationship Id="rId2" Type="http://schemas.openxmlformats.org/officeDocument/2006/relationships/hyperlink" Target="https://taxguru.in/goods-and-service-tax/notify-exemptions-supply-services-igst-act.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taxguru.in/goods-and-service-tax/6-new-clarifications-regarding-gst-service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blog.saginfotech.com/gst-slab-rates-india"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paisabazaar.com/tax/vat/" TargetMode="External"/><Relationship Id="rId2" Type="http://schemas.openxmlformats.org/officeDocument/2006/relationships/hyperlink" Target="https://www.paisabazaar.com/tax/goods-and-services-tax-gs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paisabazaar.com/tax/gst-rates-hsn-code/" TargetMode="External"/><Relationship Id="rId2" Type="http://schemas.openxmlformats.org/officeDocument/2006/relationships/hyperlink" Target="https://www.paisabazaar.com/tax/gst-rat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axguru.in/goods-and-service-tax/e-way-bill-gst-regime.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xguru.in/goods-and-service-tax/notify-exemptions-supply-services-igst-act.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Goods and </a:t>
            </a:r>
            <a:r>
              <a:rPr lang="en-US" dirty="0" err="1"/>
              <a:t>Sevices</a:t>
            </a:r>
            <a:r>
              <a:rPr lang="en-US" dirty="0"/>
              <a:t> Tax-II</a:t>
            </a:r>
          </a:p>
        </p:txBody>
      </p:sp>
      <p:sp>
        <p:nvSpPr>
          <p:cNvPr id="3" name="Subtitle 2"/>
          <p:cNvSpPr>
            <a:spLocks noGrp="1"/>
          </p:cNvSpPr>
          <p:nvPr>
            <p:ph type="subTitle" idx="1"/>
          </p:nvPr>
        </p:nvSpPr>
        <p:spPr/>
        <p:txBody>
          <a:bodyPr/>
          <a:lstStyle/>
          <a:p>
            <a:r>
              <a:rPr lang="en-US" dirty="0"/>
              <a:t>Dr. Anita G. </a:t>
            </a:r>
            <a:r>
              <a:rPr lang="en-US" dirty="0" err="1"/>
              <a:t>Kadapatti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GST Tax Rates on some common items</a:t>
            </a:r>
            <a:br>
              <a:rPr lang="en-US" b="1" dirty="0"/>
            </a:br>
            <a:endParaRPr lang="en-US" dirty="0"/>
          </a:p>
        </p:txBody>
      </p:sp>
      <p:sp>
        <p:nvSpPr>
          <p:cNvPr id="3" name="Content Placeholder 2"/>
          <p:cNvSpPr>
            <a:spLocks noGrp="1"/>
          </p:cNvSpPr>
          <p:nvPr>
            <p:ph idx="1"/>
          </p:nvPr>
        </p:nvSpPr>
        <p:spPr/>
        <p:txBody>
          <a:bodyPr>
            <a:normAutofit fontScale="70000" lnSpcReduction="20000"/>
          </a:bodyPr>
          <a:lstStyle/>
          <a:p>
            <a:r>
              <a:rPr lang="en-US" b="1" dirty="0"/>
              <a:t>Tax Rates			Products</a:t>
            </a:r>
            <a:endParaRPr lang="en-US" dirty="0"/>
          </a:p>
          <a:p>
            <a:r>
              <a:rPr lang="en-US" dirty="0"/>
              <a:t>0.25%	Cut and semi-polished stones are included under 		this tax slab.</a:t>
            </a:r>
          </a:p>
          <a:p>
            <a:r>
              <a:rPr lang="en-US" dirty="0"/>
              <a:t>5% 		Household necessities such as edible oil, sugar, spices, 		tea, and coffee (except instant) are included. Coal, 		</a:t>
            </a:r>
            <a:r>
              <a:rPr lang="en-US" dirty="0" err="1"/>
              <a:t>Mishti</a:t>
            </a:r>
            <a:r>
              <a:rPr lang="en-US" dirty="0"/>
              <a:t>/</a:t>
            </a:r>
            <a:r>
              <a:rPr lang="en-US" dirty="0" err="1"/>
              <a:t>Mithai</a:t>
            </a:r>
            <a:r>
              <a:rPr lang="en-US" dirty="0"/>
              <a:t> (Indian Sweets) and Life-saving drugs 		are also covered under 	this GST slab.</a:t>
            </a:r>
          </a:p>
          <a:p>
            <a:r>
              <a:rPr lang="en-US" dirty="0"/>
              <a:t>12%		This includes computers and processed food</a:t>
            </a:r>
          </a:p>
          <a:p>
            <a:r>
              <a:rPr lang="en-US" dirty="0"/>
              <a:t>18%		Hair oil, toothpaste and soaps, capital goods and 		industrial intermediaries are covered in this slab.</a:t>
            </a:r>
          </a:p>
          <a:p>
            <a:r>
              <a:rPr lang="en-US" dirty="0"/>
              <a:t>28%		Luxury items such as small cars, consumer durables 		like AC and Refrigerators, premium cars, cigarettes and 		aerated drinks, High-end motorcycles are included 		here.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Exemptions notification on Health Care services under GST:</a:t>
            </a:r>
            <a:br>
              <a:rPr lang="en-US" b="1" dirty="0"/>
            </a:br>
            <a:endParaRPr lang="en-US" dirty="0"/>
          </a:p>
        </p:txBody>
      </p:sp>
      <p:sp>
        <p:nvSpPr>
          <p:cNvPr id="3" name="Content Placeholder 2"/>
          <p:cNvSpPr>
            <a:spLocks noGrp="1"/>
          </p:cNvSpPr>
          <p:nvPr>
            <p:ph idx="1"/>
          </p:nvPr>
        </p:nvSpPr>
        <p:spPr/>
        <p:txBody>
          <a:bodyPr>
            <a:normAutofit fontScale="70000" lnSpcReduction="20000"/>
          </a:bodyPr>
          <a:lstStyle/>
          <a:p>
            <a:r>
              <a:rPr lang="en-US" b="1" dirty="0">
                <a:hlinkClick r:id="rId2"/>
              </a:rPr>
              <a:t>Notification No. 9/2017- Integrated Tax (Rate) dated 28.06.2017 </a:t>
            </a:r>
            <a:r>
              <a:rPr lang="en-US" dirty="0"/>
              <a:t>has exempted health care services vide entry no 77 which is reproduced as under:</a:t>
            </a:r>
          </a:p>
          <a:p>
            <a:r>
              <a:rPr lang="en-US" u="sng" dirty="0"/>
              <a:t> </a:t>
            </a:r>
            <a:r>
              <a:rPr lang="en-US" i="1" u="sng" dirty="0"/>
              <a:t>“</a:t>
            </a:r>
            <a:r>
              <a:rPr lang="en-US" u="sng" dirty="0"/>
              <a:t>Healthcare Services b</a:t>
            </a:r>
            <a:r>
              <a:rPr lang="en-US" dirty="0"/>
              <a:t>y a Clinical Establishment or Authorized Medical Practitioner or Para </a:t>
            </a:r>
            <a:r>
              <a:rPr lang="en-US" u="sng" dirty="0"/>
              <a:t>medics are exem</a:t>
            </a:r>
            <a:r>
              <a:rPr lang="en-US" dirty="0"/>
              <a:t>pt from Goods and services tax”</a:t>
            </a:r>
          </a:p>
          <a:p>
            <a:r>
              <a:rPr lang="en-US" dirty="0"/>
              <a:t>For understanding the exemption, we need to understand below important terms used in the said notification. These terms are also defined/clarified in the explanations given in the notification as:</a:t>
            </a:r>
          </a:p>
          <a:p>
            <a:r>
              <a:rPr lang="en-US" dirty="0"/>
              <a:t>1. Health care services</a:t>
            </a:r>
          </a:p>
          <a:p>
            <a:r>
              <a:rPr lang="en-US" dirty="0"/>
              <a:t>2. Clinical establishment</a:t>
            </a:r>
          </a:p>
          <a:p>
            <a:r>
              <a:rPr lang="en-US" dirty="0"/>
              <a:t>3. Authorized Medical Practitioner</a:t>
            </a:r>
          </a:p>
          <a:p>
            <a:r>
              <a:rPr lang="en-US" dirty="0"/>
              <a:t>4. Paramedics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1. Health care services</a:t>
            </a:r>
            <a:r>
              <a:rPr lang="en-US" dirty="0"/>
              <a:t> :</a:t>
            </a:r>
            <a:br>
              <a:rPr lang="en-US" b="1"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The said notification defines Health Care services as any service by way of diagnosis or treatment or care for illness, injury, deformity, abnormality or pregnancy in any recognized system of medicines in India and includes services by way of transportation of the patient to and from a clinical establishment, but does not include – hair transplant or cosmetic or plastic </a:t>
            </a:r>
            <a:r>
              <a:rPr lang="en-US" dirty="0" err="1"/>
              <a:t>surgery,except</a:t>
            </a:r>
            <a:r>
              <a:rPr lang="en-US" dirty="0"/>
              <a:t> when undertaken to restore or to reconstruct anatomy or functions of body affected due to congenital defects, developmental abnormalities, injury or Thus, all treatments excluding cosmetic treatments have been covered by this definition.</a:t>
            </a:r>
          </a:p>
          <a:p>
            <a:r>
              <a:rPr lang="en-US" dirty="0"/>
              <a:t>As per Oxford Dictionary, Health Care means the maintenance and improvement of physical and mental Health</a:t>
            </a:r>
            <a:r>
              <a:rPr lang="en-US" i="1" dirty="0"/>
              <a:t>, </a:t>
            </a:r>
            <a:r>
              <a:rPr lang="en-US" dirty="0"/>
              <a:t>especially through the provision of medical services.</a:t>
            </a:r>
          </a:p>
          <a:p>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2. Clinical establishment</a:t>
            </a:r>
            <a:r>
              <a:rPr lang="en-US" dirty="0"/>
              <a:t> </a:t>
            </a:r>
          </a:p>
        </p:txBody>
      </p:sp>
      <p:sp>
        <p:nvSpPr>
          <p:cNvPr id="3" name="Content Placeholder 2"/>
          <p:cNvSpPr>
            <a:spLocks noGrp="1"/>
          </p:cNvSpPr>
          <p:nvPr>
            <p:ph idx="1"/>
          </p:nvPr>
        </p:nvSpPr>
        <p:spPr/>
        <p:txBody>
          <a:bodyPr>
            <a:normAutofit fontScale="92500" lnSpcReduction="20000"/>
          </a:bodyPr>
          <a:lstStyle/>
          <a:p>
            <a:r>
              <a:rPr lang="en-US" dirty="0"/>
              <a:t>As per the said notification, meaning of clinical establishment is: –</a:t>
            </a:r>
          </a:p>
          <a:p>
            <a:r>
              <a:rPr lang="en-US" dirty="0"/>
              <a:t>Clinical establishment means a hospital, nursing home, clinic, sanatorium or any other institution by, whatever name called that offers services or facilities requiring diagnosis or treatment or care for illness, injury, deformity, abnormality or pregnancy in any recognized system of medicines in India, or a place established as an independent entity or a part of an establishment to carry out diagnostic or investigative services of diseases;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0000" lnSpcReduction="20000"/>
          </a:bodyPr>
          <a:lstStyle/>
          <a:p>
            <a:r>
              <a:rPr lang="en-US" dirty="0"/>
              <a:t>Section 2(e) of the Clinical Establishments (Registration and Regulation) Rules, 2010 defines clinical establishment as:</a:t>
            </a:r>
          </a:p>
          <a:p>
            <a:r>
              <a:rPr lang="en-US" dirty="0"/>
              <a:t>(</a:t>
            </a:r>
            <a:r>
              <a:rPr lang="en-US" dirty="0" err="1"/>
              <a:t>i</a:t>
            </a:r>
            <a:r>
              <a:rPr lang="en-US" dirty="0"/>
              <a:t>) a hospital, maternity home, nursing home, dispensary, clinic, sanatorium or an institution by whatever name called that offers </a:t>
            </a:r>
            <a:r>
              <a:rPr lang="en-US" i="1" dirty="0"/>
              <a:t>services</a:t>
            </a:r>
            <a:r>
              <a:rPr lang="en-US" dirty="0"/>
              <a:t>, facilities requiring diagnosis, treatment or </a:t>
            </a:r>
            <a:r>
              <a:rPr lang="en-US" i="1" dirty="0"/>
              <a:t>care for </a:t>
            </a:r>
            <a:r>
              <a:rPr lang="en-US" dirty="0"/>
              <a:t>illness, injury, deformity, abnormality or pregnancy in any recognized system of medicine established and administered or maintained by any person or body of persons, whether incorporated or not; or</a:t>
            </a:r>
          </a:p>
          <a:p>
            <a:r>
              <a:rPr lang="en-US" dirty="0"/>
              <a:t>(ii) a place established as an independent entity or part of an establishment referred to in sub clause (</a:t>
            </a:r>
            <a:r>
              <a:rPr lang="en-US" dirty="0" err="1"/>
              <a:t>i</a:t>
            </a:r>
            <a:r>
              <a:rPr lang="en-US" dirty="0"/>
              <a:t>), in connection with the diagnosis or treatment of diseases where pathological, bacteriological, genetic, radio logical, chemical, biological investigations or other diagnostic or Investigative </a:t>
            </a:r>
            <a:r>
              <a:rPr lang="en-US" i="1" dirty="0"/>
              <a:t>services with </a:t>
            </a:r>
            <a:r>
              <a:rPr lang="en-US" dirty="0"/>
              <a:t>the aid of laboratory or other medical equipment, are usually carried on, established and administered or maintained by any person or body of persons, whether Incorporated or not, and shall include a clinical establishment owned, controlled or managed by the :</a:t>
            </a:r>
          </a:p>
          <a:p>
            <a:pPr lvl="0"/>
            <a:r>
              <a:rPr lang="en-US" dirty="0"/>
              <a:t> </a:t>
            </a:r>
          </a:p>
          <a:p>
            <a:pPr lvl="1"/>
            <a:r>
              <a:rPr lang="en-US" dirty="0"/>
              <a:t>The Government or a department of the Government;</a:t>
            </a:r>
          </a:p>
          <a:p>
            <a:pPr lvl="1"/>
            <a:r>
              <a:rPr lang="en-US" dirty="0"/>
              <a:t>A trust, whether public or private;</a:t>
            </a:r>
          </a:p>
          <a:p>
            <a:pPr lvl="1"/>
            <a:r>
              <a:rPr lang="en-US" dirty="0"/>
              <a:t>A corporation (including a society) registered under a Central, Provincial or State Act, whether or not owned by the Government;</a:t>
            </a:r>
          </a:p>
          <a:p>
            <a:pPr lvl="1"/>
            <a:r>
              <a:rPr lang="en-US" dirty="0"/>
              <a:t>A local authority; and</a:t>
            </a:r>
          </a:p>
          <a:p>
            <a:pPr lvl="1"/>
            <a:r>
              <a:rPr lang="en-US" dirty="0"/>
              <a:t>A single doctor,</a:t>
            </a:r>
          </a:p>
          <a:p>
            <a:r>
              <a:rPr lang="en-US" dirty="0"/>
              <a:t>But does not include the clinical establishments owned, controlled or managed by the Armed Forces constituted under the Army Act, 1950, the Air Force Act, 1950 and the Navy Act, 1957.</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b="1" dirty="0"/>
              <a:t>Meaning of various categories of Clinical Establishment as used in the above definition:-</a:t>
            </a:r>
            <a:endParaRPr lang="en-US" dirty="0"/>
          </a:p>
          <a:p>
            <a:r>
              <a:rPr lang="en-US" b="1" dirty="0"/>
              <a:t>(</a:t>
            </a:r>
            <a:r>
              <a:rPr lang="en-US" b="1" dirty="0" err="1"/>
              <a:t>i</a:t>
            </a:r>
            <a:r>
              <a:rPr lang="en-US" b="1" dirty="0"/>
              <a:t>) Hospital:</a:t>
            </a:r>
            <a:r>
              <a:rPr lang="en-US" dirty="0"/>
              <a:t> As per WHO, hospital means – Health care institutions that have an organized medical and other professional staff, and inpatient facilities, and deliver medical, nursing and related services 24 X 7 hours. Hospitals offer a varying range of acute, convalescent and terminal care using diagnostic and curative services in response to acute and chronic conditions arising from diseases as well as injuries and genetic anomalies.</a:t>
            </a:r>
          </a:p>
          <a:p>
            <a:r>
              <a:rPr lang="en-US" b="1" dirty="0"/>
              <a:t>(ii) Maternity Home</a:t>
            </a:r>
            <a:r>
              <a:rPr lang="en-US" dirty="0"/>
              <a:t>: Means any premises used or intended to be used for reception of pregnant women or of women in </a:t>
            </a:r>
            <a:r>
              <a:rPr lang="en-US" dirty="0" err="1"/>
              <a:t>labour</a:t>
            </a:r>
            <a:r>
              <a:rPr lang="en-US" dirty="0"/>
              <a:t> or immediately after child birth</a:t>
            </a:r>
          </a:p>
          <a:p>
            <a:r>
              <a:rPr lang="en-US" b="1" dirty="0"/>
              <a:t>(iii) Nursing home:</a:t>
            </a:r>
            <a:r>
              <a:rPr lang="en-US" dirty="0"/>
              <a:t> Means any premises used or intended to be used for reception of persons suffering from any sickness, injury or infirmity and providing of treatment and nursing for them and include a maternity home. A nursing home is a small private establishment providing </a:t>
            </a:r>
            <a:r>
              <a:rPr lang="en-US" i="1" dirty="0"/>
              <a:t>healthcare services </a:t>
            </a:r>
            <a:r>
              <a:rPr lang="en-US" dirty="0"/>
              <a:t>with accommodation.</a:t>
            </a:r>
          </a:p>
          <a:p>
            <a:r>
              <a:rPr lang="en-US" b="1" dirty="0"/>
              <a:t>(iv) Clinic:</a:t>
            </a:r>
            <a:r>
              <a:rPr lang="en-US" dirty="0"/>
              <a:t> A medical facility run by a single or group of physicians or health practitioners smaller than a hospital. Clinics generally provide only outpatient services and can have an observation bed for short</a:t>
            </a:r>
          </a:p>
          <a:p>
            <a:r>
              <a:rPr lang="en-US" b="1" dirty="0"/>
              <a:t>(v) Sanatorium:</a:t>
            </a:r>
            <a:r>
              <a:rPr lang="en-US" dirty="0"/>
              <a:t> A sanatorium is an institution that provides medical treatment and rest, often in a healthy climate, for people who have been ill for a long time for chronic disease such as tuberculosis etc.</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3. Authorized medical professional</a:t>
            </a:r>
            <a:r>
              <a:rPr lang="en-US" b="1" dirty="0"/>
              <a:t>:</a:t>
            </a:r>
            <a:br>
              <a:rPr lang="en-US" b="1" dirty="0"/>
            </a:br>
            <a:endParaRPr lang="en-US" dirty="0"/>
          </a:p>
        </p:txBody>
      </p:sp>
      <p:sp>
        <p:nvSpPr>
          <p:cNvPr id="3" name="Content Placeholder 2"/>
          <p:cNvSpPr>
            <a:spLocks noGrp="1"/>
          </p:cNvSpPr>
          <p:nvPr>
            <p:ph idx="1"/>
          </p:nvPr>
        </p:nvSpPr>
        <p:spPr/>
        <p:txBody>
          <a:bodyPr>
            <a:normAutofit fontScale="55000" lnSpcReduction="20000"/>
          </a:bodyPr>
          <a:lstStyle/>
          <a:p>
            <a:r>
              <a:rPr lang="en-US" dirty="0"/>
              <a:t>As per the said notification, authorized medical professional means: –</a:t>
            </a:r>
          </a:p>
          <a:p>
            <a:r>
              <a:rPr lang="en-US" dirty="0"/>
              <a:t>A Medical Practitioner registered with any of the councils of the recognized system of medicines established or recognized by law in India and includes a medical professional having the requisite qualification to practice in any recognized system of medicines in India as per any law for the time being in force. The definition of authorized medical professional brings out the following prerequisites:</a:t>
            </a:r>
          </a:p>
          <a:p>
            <a:pPr lvl="0"/>
            <a:r>
              <a:rPr lang="en-US" dirty="0"/>
              <a:t>Practitioner should be registered with any medical council;</a:t>
            </a:r>
          </a:p>
          <a:p>
            <a:pPr lvl="0"/>
            <a:r>
              <a:rPr lang="en-US" dirty="0"/>
              <a:t>Practitioner should have requisite qualification to practice;</a:t>
            </a:r>
          </a:p>
          <a:p>
            <a:pPr lvl="0"/>
            <a:r>
              <a:rPr lang="en-US" dirty="0"/>
              <a:t>Such qualification should be of any system of medicine recognized in India.</a:t>
            </a:r>
          </a:p>
          <a:p>
            <a:r>
              <a:rPr lang="en-US" b="1" dirty="0"/>
              <a:t>Recognized medical system in India are :</a:t>
            </a:r>
            <a:r>
              <a:rPr lang="en-US" dirty="0"/>
              <a:t> Allopathic , </a:t>
            </a:r>
            <a:r>
              <a:rPr lang="en-US" dirty="0" err="1"/>
              <a:t>Ayurveda</a:t>
            </a:r>
            <a:r>
              <a:rPr lang="en-US" dirty="0"/>
              <a:t> ,</a:t>
            </a:r>
            <a:r>
              <a:rPr lang="en-US" dirty="0" err="1"/>
              <a:t>Siddha</a:t>
            </a:r>
            <a:r>
              <a:rPr lang="en-US" dirty="0"/>
              <a:t>, </a:t>
            </a:r>
            <a:r>
              <a:rPr lang="en-US" dirty="0" err="1"/>
              <a:t>Unani</a:t>
            </a:r>
            <a:r>
              <a:rPr lang="en-US" dirty="0"/>
              <a:t>, Homeopathy, Yoga &amp; Naturopathy.</a:t>
            </a:r>
          </a:p>
          <a:p>
            <a:r>
              <a:rPr lang="en-US" dirty="0"/>
              <a:t>Accordingly, qualified doctors holding recognized degrees in any of the above systems are covered in this entry if they are registered with their respective medical councils.</a:t>
            </a:r>
          </a:p>
          <a:p>
            <a:r>
              <a:rPr lang="en-US" dirty="0"/>
              <a:t>To sum up, any person as an individual or as part of clinic or hospital giving any kind of medical treatment through a duly qualified doctor empanelled with a recognized medical council, excluding hair transplant or cosmetic surgery is exempted from payment of GST.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4. Paramedics</a:t>
            </a:r>
            <a:r>
              <a:rPr lang="en-US" dirty="0"/>
              <a:t>:</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These are trained healthcare professionals such as nursing staff, physiotherapists, technicians, lab assistants etc. They are accountable for their services when provided independently and therefore exempt. Services by them in a clinical establishment would be in the capacity of employee and not provided in independent capacity and will thus be considered as services by such clinical establishment. Similarly, services of assisting an authorized medical professional would be considered as services by such authorized medical professional only.</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Other Exemption under the above </a:t>
            </a:r>
            <a:r>
              <a:rPr lang="en-US" b="1" dirty="0">
                <a:hlinkClick r:id="rId2"/>
              </a:rPr>
              <a:t>notification No 9/2017</a:t>
            </a:r>
            <a:br>
              <a:rPr lang="en-US" b="1" dirty="0"/>
            </a:br>
            <a:endParaRPr lang="en-US" dirty="0"/>
          </a:p>
        </p:txBody>
      </p:sp>
      <p:sp>
        <p:nvSpPr>
          <p:cNvPr id="3" name="Content Placeholder 2"/>
          <p:cNvSpPr>
            <a:spLocks noGrp="1"/>
          </p:cNvSpPr>
          <p:nvPr>
            <p:ph idx="1"/>
          </p:nvPr>
        </p:nvSpPr>
        <p:spPr/>
        <p:txBody>
          <a:bodyPr>
            <a:normAutofit fontScale="40000" lnSpcReduction="20000"/>
          </a:bodyPr>
          <a:lstStyle/>
          <a:p>
            <a:r>
              <a:rPr lang="en-US" b="1" u="sng" dirty="0"/>
              <a:t>(</a:t>
            </a:r>
            <a:r>
              <a:rPr lang="en-US" b="1" u="sng" dirty="0" err="1"/>
              <a:t>i</a:t>
            </a:r>
            <a:r>
              <a:rPr lang="en-US" b="1" u="sng" dirty="0"/>
              <a:t>) Services provided by veterinary doctors: (Entry No 48)</a:t>
            </a:r>
            <a:r>
              <a:rPr lang="en-US" b="1" dirty="0"/>
              <a:t> :</a:t>
            </a:r>
            <a:r>
              <a:rPr lang="en-US" dirty="0"/>
              <a:t> This entry exempts services in relation to health of animals and birds from GST. This entry does not have any prerequisite with regard to qualification, recognition or affiliation.</a:t>
            </a:r>
          </a:p>
          <a:p>
            <a:r>
              <a:rPr lang="en-US" b="1" u="sng" dirty="0"/>
              <a:t>(ii) Blood Banks: (Entry No 76)</a:t>
            </a:r>
            <a:r>
              <a:rPr lang="en-US" b="1" dirty="0"/>
              <a:t> :</a:t>
            </a:r>
            <a:r>
              <a:rPr lang="en-US" dirty="0"/>
              <a:t> Cord Blood Banks include other Blood Banks and thus the services provided by Cord/Other Blood Bank for preservation of stem cells or any other services for such preservation are covered in Entry No: 76 and are thus Exempt from GST.</a:t>
            </a:r>
          </a:p>
          <a:p>
            <a:r>
              <a:rPr lang="en-US" b="1" u="sng" dirty="0"/>
              <a:t>(iii) Ambulance Services: (Entry No 77)</a:t>
            </a:r>
            <a:r>
              <a:rPr lang="en-US" b="1" dirty="0"/>
              <a:t>  :</a:t>
            </a:r>
            <a:r>
              <a:rPr lang="en-US" dirty="0"/>
              <a:t> Providing of ambulance services are also exempt from the ambit of GST. GST or service tax is not applicable on ambulance services provided to Government under National Health Mission – MF(DR) (TRU) </a:t>
            </a:r>
            <a:r>
              <a:rPr lang="en-US" b="1" dirty="0">
                <a:hlinkClick r:id="rId3"/>
              </a:rPr>
              <a:t>circular No. 51/25/2018-GST dated 31-7-2018</a:t>
            </a:r>
            <a:r>
              <a:rPr lang="en-US" dirty="0"/>
              <a:t> in respect of GST and CBI&amp;C</a:t>
            </a:r>
            <a:r>
              <a:rPr lang="en-US" b="1" dirty="0"/>
              <a:t> circular No. 210/2/2018-ST dated 30-7-2018</a:t>
            </a:r>
            <a:r>
              <a:rPr lang="en-US" dirty="0"/>
              <a:t> for service tax.</a:t>
            </a:r>
          </a:p>
          <a:p>
            <a:r>
              <a:rPr lang="en-US" b="1" u="sng" dirty="0"/>
              <a:t>(iv) Medical Tests: (Entry No 77) </a:t>
            </a:r>
            <a:r>
              <a:rPr lang="en-US" b="1" dirty="0"/>
              <a:t> :</a:t>
            </a:r>
            <a:r>
              <a:rPr lang="en-US" dirty="0"/>
              <a:t>Medical Test (either done in own Clinical establishment or done in the separate clinical establishment setup specially for such test) are covered in Entry No 77 and are thus Exempt. any GST.</a:t>
            </a:r>
          </a:p>
          <a:p>
            <a:r>
              <a:rPr lang="en-US" b="1" u="sng" dirty="0"/>
              <a:t>(v) Bio Medical Waste: (Entry No 78)</a:t>
            </a:r>
            <a:r>
              <a:rPr lang="en-US" b="1" dirty="0"/>
              <a:t>:</a:t>
            </a:r>
            <a:r>
              <a:rPr lang="en-US" dirty="0"/>
              <a:t>This entry excludes unconditionally, services provided by operators of the common bio-medical waste treatment facility to a clinical establishment by way of treatment or disposal of bio-medical waste or the processes incidental thereto. Thus, services provided to hospitals by way of treatment and disposal of bio medical waste is not taxable under GST under the strength of this entry</a:t>
            </a:r>
          </a:p>
          <a:p>
            <a:r>
              <a:rPr lang="en-US" b="1" u="sng" dirty="0"/>
              <a:t>(vi) Room rent for patient (Entry No 77 ) :</a:t>
            </a:r>
            <a:r>
              <a:rPr lang="en-US" dirty="0"/>
              <a:t> Rent charged for rooms for patients are not taxable under GST. However, if the hospital is renting space for a chemist shop or providing rooms on rent for care takers, then that would attract GST.</a:t>
            </a:r>
          </a:p>
          <a:p>
            <a:r>
              <a:rPr lang="en-US" dirty="0"/>
              <a:t>(vii) </a:t>
            </a:r>
            <a:r>
              <a:rPr lang="en-US" b="1" dirty="0"/>
              <a:t>Services provided by hospitals under health care service are naturally bundled services and </a:t>
            </a:r>
            <a:r>
              <a:rPr lang="en-US" b="1" i="1" u="sng" dirty="0"/>
              <a:t>exempted </a:t>
            </a:r>
            <a:r>
              <a:rPr lang="en-US" b="1" dirty="0"/>
              <a:t>under GST Act</a:t>
            </a:r>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Health care Services which are not exempted under GST : – </a:t>
            </a:r>
            <a:br>
              <a:rPr lang="en-US" b="1" dirty="0"/>
            </a:br>
            <a:endParaRPr lang="en-US" dirty="0"/>
          </a:p>
        </p:txBody>
      </p:sp>
      <p:sp>
        <p:nvSpPr>
          <p:cNvPr id="3" name="Content Placeholder 2"/>
          <p:cNvSpPr>
            <a:spLocks noGrp="1"/>
          </p:cNvSpPr>
          <p:nvPr>
            <p:ph idx="1"/>
          </p:nvPr>
        </p:nvSpPr>
        <p:spPr/>
        <p:txBody>
          <a:bodyPr>
            <a:normAutofit fontScale="55000" lnSpcReduction="20000"/>
          </a:bodyPr>
          <a:lstStyle/>
          <a:p>
            <a:r>
              <a:rPr lang="en-US" b="1" u="sng" dirty="0"/>
              <a:t>(</a:t>
            </a:r>
            <a:r>
              <a:rPr lang="en-US" b="1" u="sng" dirty="0" err="1"/>
              <a:t>i</a:t>
            </a:r>
            <a:r>
              <a:rPr lang="en-US" b="1" u="sng" dirty="0"/>
              <a:t>) Sale of Medicines is Taxable: </a:t>
            </a:r>
            <a:r>
              <a:rPr lang="en-US" dirty="0"/>
              <a:t>Medicines are taxable under GST. Although most of the medicines are taxed at 5% under GST laws but few are also taxed at 12% and some at 18%. We need to identify the HSN of the medicines / consumables / </a:t>
            </a:r>
            <a:r>
              <a:rPr lang="en-US" dirty="0" err="1"/>
              <a:t>injectables</a:t>
            </a:r>
            <a:r>
              <a:rPr lang="en-US" dirty="0"/>
              <a:t> and implants to ascertain the rate of tax applicable to them. If medicines etc. are purchased for resale then ITC is available and sale would attract tax.</a:t>
            </a:r>
          </a:p>
          <a:p>
            <a:r>
              <a:rPr lang="en-US" dirty="0"/>
              <a:t>(ii) In an establishment , </a:t>
            </a:r>
            <a:r>
              <a:rPr lang="en-US" b="1" dirty="0"/>
              <a:t>tests done from outside accredited laboratory and  giving consultancy is not clinical establishment</a:t>
            </a:r>
            <a:r>
              <a:rPr lang="en-US" dirty="0"/>
              <a:t> and hence, exemption is not available. (J C Genetic India P Ltd. In re (2019) 73 GST 272 = 104 taxmann.com 88 (AAR-MP),)</a:t>
            </a:r>
          </a:p>
          <a:p>
            <a:r>
              <a:rPr lang="en-US" b="1" dirty="0"/>
              <a:t>(iii) Food supply to attendants or visitors or out patients on chargeable basis is not exempted</a:t>
            </a:r>
            <a:r>
              <a:rPr lang="en-US" dirty="0"/>
              <a:t> . Further, tax is payable by supplier of foods if supply of food is outsourced – CBI&amp;C </a:t>
            </a:r>
            <a:r>
              <a:rPr lang="en-US" b="1" dirty="0">
                <a:hlinkClick r:id="rId2"/>
              </a:rPr>
              <a:t>circular No. 32/06/2018-GST dated 12-2-2018.</a:t>
            </a:r>
            <a:endParaRPr lang="en-US" dirty="0"/>
          </a:p>
          <a:p>
            <a:r>
              <a:rPr lang="en-US" u="sng" dirty="0"/>
              <a:t>(iv) Tax payable if hospital gives part of premises on rent</a:t>
            </a:r>
            <a:r>
              <a:rPr lang="en-US" dirty="0"/>
              <a:t>  – GST is </a:t>
            </a:r>
            <a:r>
              <a:rPr lang="en-US" dirty="0" err="1"/>
              <a:t>leviable</a:t>
            </a:r>
            <a:r>
              <a:rPr lang="en-US" dirty="0"/>
              <a:t> on rent paid/payable for premises, given on lease by hospital – </a:t>
            </a:r>
            <a:r>
              <a:rPr lang="en-US" i="1" dirty="0" err="1"/>
              <a:t>Tathagat</a:t>
            </a:r>
            <a:r>
              <a:rPr lang="en-US" i="1" dirty="0"/>
              <a:t> Health Care Centre </a:t>
            </a:r>
            <a:r>
              <a:rPr lang="en-US" i="1" dirty="0" err="1"/>
              <a:t>LLP,In</a:t>
            </a:r>
            <a:r>
              <a:rPr lang="en-US" i="1" dirty="0"/>
              <a:t> re </a:t>
            </a:r>
            <a:r>
              <a:rPr lang="en-US" dirty="0"/>
              <a:t>[2018] 93 taxmann.com 419 (AAR-Karnataka)</a:t>
            </a:r>
          </a:p>
          <a:p>
            <a:r>
              <a:rPr lang="en-US" u="sng" dirty="0"/>
              <a:t>(v) Tax ability of other Income of Doctors</a:t>
            </a:r>
            <a:r>
              <a:rPr lang="en-US" b="1" u="sng" dirty="0"/>
              <a:t> :</a:t>
            </a:r>
            <a:r>
              <a:rPr lang="en-US" dirty="0"/>
              <a:t> We shall also discuss about the other income of doctors in addition to the income from the medical profession and also discuss about the necessity of the registration in GST. GST is applicable on amounts paid to senior doctors by hospitals.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Syllabus</a:t>
            </a:r>
          </a:p>
        </p:txBody>
      </p:sp>
      <p:sp>
        <p:nvSpPr>
          <p:cNvPr id="3" name="Content Placeholder 2"/>
          <p:cNvSpPr>
            <a:spLocks noGrp="1"/>
          </p:cNvSpPr>
          <p:nvPr>
            <p:ph idx="1"/>
          </p:nvPr>
        </p:nvSpPr>
        <p:spPr/>
        <p:txBody>
          <a:bodyPr>
            <a:noAutofit/>
          </a:bodyPr>
          <a:lstStyle/>
          <a:p>
            <a:r>
              <a:rPr lang="en-US" sz="1400" dirty="0"/>
              <a:t>Unit 1: GST Rates (10 Hours): Zero rating, Zero rating of exemptions, Exemptions and lower rate of tax for certain items such as food and healthcare, Abatements (i.e. deductions), GST structure rates.</a:t>
            </a:r>
          </a:p>
          <a:p>
            <a:r>
              <a:rPr lang="en-US" sz="1400" dirty="0"/>
              <a:t>Unit II: Valuations under GST (15 Hours): Introduction to valuation under GST, Meaning and types of considerations.</a:t>
            </a:r>
          </a:p>
          <a:p>
            <a:pPr>
              <a:buNone/>
            </a:pPr>
            <a:r>
              <a:rPr lang="en-US" sz="1400" dirty="0"/>
              <a:t>	a. Consideration received through money</a:t>
            </a:r>
          </a:p>
          <a:p>
            <a:pPr>
              <a:buNone/>
            </a:pPr>
            <a:r>
              <a:rPr lang="en-US" sz="1400" dirty="0"/>
              <a:t>	b. Consideration not received in money</a:t>
            </a:r>
          </a:p>
          <a:p>
            <a:pPr>
              <a:buNone/>
            </a:pPr>
            <a:r>
              <a:rPr lang="en-US" sz="1400" dirty="0"/>
              <a:t>	c. Consideration received fully in money</a:t>
            </a:r>
          </a:p>
          <a:p>
            <a:pPr>
              <a:buNone/>
            </a:pPr>
            <a:r>
              <a:rPr lang="en-US" sz="1400" dirty="0"/>
              <a:t>	Valuation rules for supply of goods and services:</a:t>
            </a:r>
          </a:p>
          <a:p>
            <a:pPr>
              <a:buNone/>
            </a:pPr>
            <a:r>
              <a:rPr lang="en-US" sz="1400" dirty="0"/>
              <a:t>	a. General valuation rules</a:t>
            </a:r>
          </a:p>
          <a:p>
            <a:pPr>
              <a:buNone/>
            </a:pPr>
            <a:r>
              <a:rPr lang="en-US" sz="1400" dirty="0"/>
              <a:t>	b. Special valuation rules</a:t>
            </a:r>
          </a:p>
          <a:p>
            <a:pPr>
              <a:buNone/>
            </a:pPr>
            <a:r>
              <a:rPr lang="en-US" sz="1400" dirty="0"/>
              <a:t>	Other cases of valuation of supply, Imported services, Imported goods. Valuation for discount, Transaction value: Meaning and conditions, inclusive of transaction value, Exclusive discount excluded from transaction value. Methods of valuation, Computed value method, Residual value method, Problems on GST.</a:t>
            </a:r>
          </a:p>
          <a:p>
            <a:r>
              <a:rPr lang="en-US" sz="1400" dirty="0"/>
              <a:t>Unit III: Composition Scheme (15 Hours): Meaning, Eligibility for Composition Scheme, Tax Rate Applicable, Calculation of Tax Liability under this scheme, Advantages and Disadvantages.</a:t>
            </a:r>
          </a:p>
          <a:p>
            <a:r>
              <a:rPr lang="en-US" sz="1400" dirty="0"/>
              <a:t>Unit IV: Payment Process in GST ( 15 Hours): Features of payment process, Methods of payment in GST</a:t>
            </a:r>
          </a:p>
          <a:p>
            <a:pPr>
              <a:buNone/>
            </a:pPr>
            <a:r>
              <a:rPr lang="en-US" sz="1400" dirty="0"/>
              <a:t>	</a:t>
            </a:r>
            <a:r>
              <a:rPr lang="en-US" sz="1400" dirty="0" err="1"/>
              <a:t>i</a:t>
            </a:r>
            <a:r>
              <a:rPr lang="en-US" sz="1400" dirty="0"/>
              <a:t>. Payment by tax payers by interest banking through authorized banks</a:t>
            </a:r>
          </a:p>
          <a:p>
            <a:pPr>
              <a:buNone/>
            </a:pPr>
            <a:r>
              <a:rPr lang="en-US" sz="1400" dirty="0"/>
              <a:t>	ii. Over Counter payment through NEFT (RTGS) from any banks. </a:t>
            </a:r>
          </a:p>
          <a:p>
            <a:r>
              <a:rPr lang="en-US" sz="1400" dirty="0"/>
              <a:t>Unit V: E-way Bill (10 Hours) : Meaning, threshold limit for Generation of E-way Bill, Calculation of Consignment Value, Form E-Way Bill Person Responsible for issuing E-Way Bill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CONCLUSION:</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Health care being important and many times life saving, most of the health care services are exempt from GST. However, the Medicines, Consumables, and provision of services by plastic surgeons (when cosmetic in nature) are not exempt. The artificial limb which is essential for restoration of life and implants as mentioned above are also taxable. Therefore, we can say that medical services are mostly exempt but not fully exempt.</a:t>
            </a:r>
          </a:p>
          <a:p>
            <a:r>
              <a:rPr lang="en-US" dirty="0"/>
              <a:t>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Exempted Goods</a:t>
            </a:r>
            <a:br>
              <a:rPr lang="en-US" b="1" dirty="0"/>
            </a:br>
            <a:endParaRPr lang="en-US" dirty="0"/>
          </a:p>
        </p:txBody>
      </p:sp>
      <p:sp>
        <p:nvSpPr>
          <p:cNvPr id="3" name="Content Placeholder 2"/>
          <p:cNvSpPr>
            <a:spLocks noGrp="1"/>
          </p:cNvSpPr>
          <p:nvPr>
            <p:ph idx="1"/>
          </p:nvPr>
        </p:nvSpPr>
        <p:spPr/>
        <p:txBody>
          <a:bodyPr>
            <a:normAutofit fontScale="40000" lnSpcReduction="20000"/>
          </a:bodyPr>
          <a:lstStyle/>
          <a:p>
            <a:r>
              <a:rPr lang="en-US" dirty="0"/>
              <a:t>Food</a:t>
            </a:r>
            <a:endParaRPr lang="en-US" b="1" dirty="0"/>
          </a:p>
          <a:p>
            <a:r>
              <a:rPr lang="en-US" dirty="0"/>
              <a:t>Fruits and vegetables, cereals, meat and fish, potatoes and other edible tubers and roots, tender coconut, tea leaves, </a:t>
            </a:r>
            <a:r>
              <a:rPr lang="en-US" dirty="0" err="1"/>
              <a:t>jaggery</a:t>
            </a:r>
            <a:r>
              <a:rPr lang="en-US" dirty="0"/>
              <a:t>, coffee beans, ginger, turmeric, milk, curd, etc.</a:t>
            </a:r>
            <a:br>
              <a:rPr lang="en-US" dirty="0"/>
            </a:br>
            <a:br>
              <a:rPr lang="en-US" dirty="0"/>
            </a:br>
            <a:endParaRPr lang="en-US" dirty="0"/>
          </a:p>
          <a:p>
            <a:r>
              <a:rPr lang="en-US" dirty="0"/>
              <a:t>Raw materials</a:t>
            </a:r>
            <a:endParaRPr lang="en-US" b="1" dirty="0"/>
          </a:p>
          <a:p>
            <a:r>
              <a:rPr lang="en-US" dirty="0"/>
              <a:t>Silk waste, raw silk, raw jute </a:t>
            </a:r>
            <a:r>
              <a:rPr lang="en-US" dirty="0" err="1"/>
              <a:t>fibre</a:t>
            </a:r>
            <a:r>
              <a:rPr lang="en-US" dirty="0"/>
              <a:t>, unprocessed wool, handloom fabrics, cotton for </a:t>
            </a:r>
            <a:r>
              <a:rPr lang="en-US" dirty="0" err="1"/>
              <a:t>khadi</a:t>
            </a:r>
            <a:r>
              <a:rPr lang="en-US" dirty="0"/>
              <a:t> yarn, </a:t>
            </a:r>
            <a:r>
              <a:rPr lang="en-US" dirty="0" err="1"/>
              <a:t>khadi</a:t>
            </a:r>
            <a:r>
              <a:rPr lang="en-US" dirty="0"/>
              <a:t>, charcoal, and firewood.</a:t>
            </a:r>
            <a:br>
              <a:rPr lang="en-US" dirty="0"/>
            </a:br>
            <a:br>
              <a:rPr lang="en-US" dirty="0"/>
            </a:br>
            <a:endParaRPr lang="en-US" dirty="0"/>
          </a:p>
          <a:p>
            <a:r>
              <a:rPr lang="en-US" dirty="0"/>
              <a:t>Tools/Instruments</a:t>
            </a:r>
            <a:endParaRPr lang="en-US" b="1" dirty="0"/>
          </a:p>
          <a:p>
            <a:r>
              <a:rPr lang="en-US" dirty="0"/>
              <a:t>Shovels, spades, agricultural tools, handmade musical instruments, hearing aids, and tools used by physically challenged individuals.</a:t>
            </a:r>
            <a:br>
              <a:rPr lang="en-US" dirty="0"/>
            </a:br>
            <a:br>
              <a:rPr lang="en-US" dirty="0"/>
            </a:br>
            <a:endParaRPr lang="en-US" dirty="0"/>
          </a:p>
          <a:p>
            <a:r>
              <a:rPr lang="en-US" dirty="0"/>
              <a:t>Miscellaneous</a:t>
            </a:r>
            <a:endParaRPr lang="en-US" b="1" dirty="0"/>
          </a:p>
          <a:p>
            <a:r>
              <a:rPr lang="en-US" dirty="0"/>
              <a:t>Contraceptives, semen, human blood, vaccines, organic manure, earthen pots, beehives, live animals (except horses), maps, books, journals, newspapers, non-judicial stamps, kites, and </a:t>
            </a:r>
            <a:r>
              <a:rPr lang="en-US" dirty="0" err="1"/>
              <a:t>pooja</a:t>
            </a:r>
            <a:r>
              <a:rPr lang="en-US" dirty="0"/>
              <a:t> props.</a:t>
            </a:r>
            <a:br>
              <a:rPr lang="en-US" dirty="0"/>
            </a:br>
            <a:br>
              <a:rPr lang="en-US" dirty="0"/>
            </a:br>
            <a:r>
              <a:rPr lang="en-US" i="1" dirty="0"/>
              <a:t>Note: The above list of exempted goods is listed under GST rules but may be subject to change as the council suggests. Also, the above mentioned are examples of a few exempted goods, and more goods qualify for Nil GST.</a:t>
            </a:r>
            <a:br>
              <a:rPr lang="en-US" dirty="0"/>
            </a:br>
            <a:br>
              <a:rPr lang="en-US" dirty="0"/>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Exempted Services</a:t>
            </a:r>
            <a:br>
              <a:rPr lang="en-US" b="1" dirty="0"/>
            </a:br>
            <a:endParaRPr lang="en-US" dirty="0"/>
          </a:p>
        </p:txBody>
      </p:sp>
      <p:sp>
        <p:nvSpPr>
          <p:cNvPr id="3" name="Content Placeholder 2"/>
          <p:cNvSpPr>
            <a:spLocks noGrp="1"/>
          </p:cNvSpPr>
          <p:nvPr>
            <p:ph idx="1"/>
          </p:nvPr>
        </p:nvSpPr>
        <p:spPr/>
        <p:txBody>
          <a:bodyPr>
            <a:normAutofit fontScale="47500" lnSpcReduction="20000"/>
          </a:bodyPr>
          <a:lstStyle/>
          <a:p>
            <a:r>
              <a:rPr lang="en-US" dirty="0"/>
              <a:t>• All the services related to agriculture including harvesting, cultivation, supply, packaging, warehouse, renting or leasing of machinery, etc. are exempted from GST. However, this does not include the rearing of horses.</a:t>
            </a:r>
            <a:br>
              <a:rPr lang="en-US" dirty="0"/>
            </a:br>
            <a:br>
              <a:rPr lang="en-US" dirty="0"/>
            </a:br>
            <a:r>
              <a:rPr lang="en-US" dirty="0"/>
              <a:t>• Transportation of individuals via public transport, metered cabs, auto-rickshaws, metro, etc.</a:t>
            </a:r>
            <a:br>
              <a:rPr lang="en-US" dirty="0"/>
            </a:br>
            <a:br>
              <a:rPr lang="en-US" dirty="0"/>
            </a:br>
            <a:r>
              <a:rPr lang="en-US" dirty="0"/>
              <a:t>• Transport of agriculture produce and transportation of goods outside of India</a:t>
            </a:r>
            <a:br>
              <a:rPr lang="en-US" dirty="0"/>
            </a:br>
            <a:br>
              <a:rPr lang="en-US" dirty="0"/>
            </a:br>
            <a:r>
              <a:rPr lang="en-US" dirty="0"/>
              <a:t>• Transportation of goods where the total amount of charges is less than Rs 1500</a:t>
            </a:r>
            <a:br>
              <a:rPr lang="en-US" dirty="0"/>
            </a:br>
            <a:br>
              <a:rPr lang="en-US" dirty="0"/>
            </a:br>
            <a:r>
              <a:rPr lang="en-US" dirty="0"/>
              <a:t>• Government and foreign diplomatic services</a:t>
            </a:r>
            <a:br>
              <a:rPr lang="en-US" dirty="0"/>
            </a:br>
            <a:br>
              <a:rPr lang="en-US" dirty="0"/>
            </a:br>
            <a:r>
              <a:rPr lang="en-US" dirty="0"/>
              <a:t>• Services provided by RBI or any foreign diplomatic mission in India are also exempt from GST</a:t>
            </a:r>
            <a:br>
              <a:rPr lang="en-US" dirty="0"/>
            </a:br>
            <a:br>
              <a:rPr lang="en-US" dirty="0"/>
            </a:br>
            <a:r>
              <a:rPr lang="en-US" dirty="0"/>
              <a:t>• Services provided to diplomats including the United Nations</a:t>
            </a:r>
            <a:br>
              <a:rPr lang="en-US" dirty="0"/>
            </a:br>
            <a:br>
              <a:rPr lang="en-US" dirty="0"/>
            </a:br>
            <a:r>
              <a:rPr lang="en-US" dirty="0"/>
              <a:t>• Certain healthcare and educational services are also exempt from GST such as mid-day meal catering services, services provided by a Vet, clinic, or paramedics. Services by ambulances and charities are also included in the list</a:t>
            </a:r>
            <a:br>
              <a:rPr lang="en-US" dirty="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Some of the other exemptions of services under GST Include:</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 Services provided by tour guides to foreign tourist.</a:t>
            </a:r>
            <a:br>
              <a:rPr lang="en-US" dirty="0"/>
            </a:br>
            <a:br>
              <a:rPr lang="en-US" dirty="0"/>
            </a:br>
            <a:r>
              <a:rPr lang="en-US" dirty="0"/>
              <a:t>• Library services</a:t>
            </a:r>
            <a:br>
              <a:rPr lang="en-US" dirty="0"/>
            </a:br>
            <a:br>
              <a:rPr lang="en-US" dirty="0"/>
            </a:br>
            <a:r>
              <a:rPr lang="en-US" dirty="0"/>
              <a:t>• Services for conducting religious ceremonies</a:t>
            </a:r>
            <a:br>
              <a:rPr lang="en-US" dirty="0"/>
            </a:br>
            <a:br>
              <a:rPr lang="en-US" dirty="0"/>
            </a:br>
            <a:r>
              <a:rPr lang="en-US" dirty="0"/>
              <a:t>• Distribution of electricity</a:t>
            </a:r>
            <a:br>
              <a:rPr lang="en-US" dirty="0"/>
            </a:br>
            <a:br>
              <a:rPr lang="en-US" dirty="0"/>
            </a:br>
            <a:r>
              <a:rPr lang="en-US" dirty="0"/>
              <a:t>• Services by </a:t>
            </a:r>
            <a:r>
              <a:rPr lang="en-US" dirty="0" err="1"/>
              <a:t>authorised</a:t>
            </a:r>
            <a:r>
              <a:rPr lang="en-US" dirty="0"/>
              <a:t> sports organizations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Revised Hospital Room Rent with GST Tax Slabs</a:t>
            </a:r>
            <a:br>
              <a:rPr lang="en-US" dirty="0"/>
            </a:br>
            <a:endParaRPr lang="en-US" dirty="0"/>
          </a:p>
        </p:txBody>
      </p:sp>
      <p:sp>
        <p:nvSpPr>
          <p:cNvPr id="3" name="Content Placeholder 2"/>
          <p:cNvSpPr>
            <a:spLocks noGrp="1"/>
          </p:cNvSpPr>
          <p:nvPr>
            <p:ph idx="1"/>
          </p:nvPr>
        </p:nvSpPr>
        <p:spPr/>
        <p:txBody>
          <a:bodyPr>
            <a:normAutofit/>
          </a:bodyPr>
          <a:lstStyle/>
          <a:p>
            <a:r>
              <a:rPr lang="en-US" b="1" dirty="0"/>
              <a:t>Hospital Room Rent         Applicable GST Rates</a:t>
            </a:r>
            <a:endParaRPr lang="en-US" dirty="0"/>
          </a:p>
          <a:p>
            <a:r>
              <a:rPr lang="en-US" dirty="0"/>
              <a:t>Below Rs.1000                                   0%</a:t>
            </a:r>
          </a:p>
          <a:p>
            <a:r>
              <a:rPr lang="en-US" dirty="0"/>
              <a:t>Rs.1000 to Rs.2499                         12%</a:t>
            </a:r>
          </a:p>
          <a:p>
            <a:r>
              <a:rPr lang="en-US" dirty="0"/>
              <a:t>Rs.2500 to Rs.7499                         18%</a:t>
            </a:r>
          </a:p>
          <a:p>
            <a:r>
              <a:rPr lang="en-US" dirty="0"/>
              <a:t>Above Rs.7500                                 28%</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249362"/>
          </a:xfrm>
        </p:spPr>
        <p:txBody>
          <a:bodyPr>
            <a:normAutofit fontScale="90000"/>
          </a:bodyPr>
          <a:lstStyle/>
          <a:p>
            <a:r>
              <a:rPr lang="en-US" sz="2700" dirty="0"/>
              <a:t>The </a:t>
            </a:r>
            <a:r>
              <a:rPr lang="en-US" sz="2700" dirty="0">
                <a:hlinkClick r:id="rId2"/>
              </a:rPr>
              <a:t>final GST rates have been disclosed</a:t>
            </a:r>
            <a:r>
              <a:rPr lang="en-US" sz="2700" dirty="0"/>
              <a:t> and have included numerous categories from the wide range of healthcare amenities.</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b="1" dirty="0"/>
              <a:t>Tax Rate                                                       Healthcare Commodities</a:t>
            </a:r>
            <a:endParaRPr lang="en-US" dirty="0"/>
          </a:p>
          <a:p>
            <a:r>
              <a:rPr lang="en-US" dirty="0"/>
              <a:t>0%                                                            Contraceptives, Human Blood</a:t>
            </a:r>
          </a:p>
          <a:p>
            <a:r>
              <a:rPr lang="en-US" dirty="0"/>
              <a:t>5%                                   Medicines, Animal or Human Blood Vaccines</a:t>
            </a:r>
          </a:p>
          <a:p>
            <a:r>
              <a:rPr lang="en-US" dirty="0"/>
              <a:t>12%                                             </a:t>
            </a:r>
            <a:r>
              <a:rPr lang="en-US" dirty="0" err="1"/>
              <a:t>Ayurvedic</a:t>
            </a:r>
            <a:r>
              <a:rPr lang="en-US" dirty="0"/>
              <a:t> Medicines, Medicinal Grade   </a:t>
            </a:r>
          </a:p>
          <a:p>
            <a:pPr>
              <a:buNone/>
            </a:pPr>
            <a:r>
              <a:rPr lang="en-US" dirty="0"/>
              <a:t>                                                          Hydrogen Peroxide, </a:t>
            </a:r>
            <a:r>
              <a:rPr lang="en-US" dirty="0" err="1"/>
              <a:t>Anaesthetics</a:t>
            </a:r>
            <a:r>
              <a:rPr lang="en-US" dirty="0"/>
              <a:t>, </a:t>
            </a:r>
          </a:p>
          <a:p>
            <a:pPr>
              <a:buNone/>
            </a:pPr>
            <a:r>
              <a:rPr lang="en-US" dirty="0"/>
              <a:t>                                                          Potassium </a:t>
            </a:r>
            <a:r>
              <a:rPr lang="en-US" dirty="0" err="1"/>
              <a:t>Iodate</a:t>
            </a:r>
            <a:r>
              <a:rPr lang="en-US" dirty="0"/>
              <a:t>, Iodine, Steam, </a:t>
            </a:r>
          </a:p>
          <a:p>
            <a:pPr>
              <a:buNone/>
            </a:pPr>
            <a:r>
              <a:rPr lang="en-US" dirty="0"/>
              <a:t>                                                          Glands And Other Organs For </a:t>
            </a:r>
            <a:r>
              <a:rPr lang="en-US" dirty="0" err="1"/>
              <a:t>Organo</a:t>
            </a:r>
            <a:r>
              <a:rPr lang="en-US" dirty="0"/>
              <a:t>-</a:t>
            </a:r>
          </a:p>
          <a:p>
            <a:pPr>
              <a:buNone/>
            </a:pPr>
            <a:r>
              <a:rPr lang="en-US" dirty="0"/>
              <a:t>                                                          Therapeutic Uses, </a:t>
            </a:r>
            <a:r>
              <a:rPr lang="en-US" dirty="0" err="1"/>
              <a:t>Ayurvedic</a:t>
            </a:r>
            <a:r>
              <a:rPr lang="en-US" dirty="0"/>
              <a:t>, </a:t>
            </a:r>
            <a:r>
              <a:rPr lang="en-US" dirty="0" err="1"/>
              <a:t>Unani</a:t>
            </a:r>
            <a:r>
              <a:rPr lang="en-US" dirty="0"/>
              <a:t>, </a:t>
            </a:r>
          </a:p>
          <a:p>
            <a:pPr>
              <a:buNone/>
            </a:pPr>
            <a:r>
              <a:rPr lang="en-US" dirty="0"/>
              <a:t>                                                           Homoeopathic </a:t>
            </a:r>
            <a:r>
              <a:rPr lang="en-US" dirty="0" err="1"/>
              <a:t>Siddha</a:t>
            </a:r>
            <a:r>
              <a:rPr lang="en-US" dirty="0"/>
              <a:t> Or Biochemical </a:t>
            </a:r>
          </a:p>
          <a:p>
            <a:pPr>
              <a:buNone/>
            </a:pPr>
            <a:r>
              <a:rPr lang="en-US" dirty="0"/>
              <a:t>                                                           Systems Medicaments, Sterile Suture</a:t>
            </a:r>
          </a:p>
          <a:p>
            <a:r>
              <a:rPr lang="en-US" dirty="0"/>
              <a:t>18%                                             Tampons, Disinfectants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GST Rates on Services</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The government implied GST on services, follows a similar 4-tier tax structure as of goods. The GST rates of 5%, 12%, 18% and 28% on goods, were affecting consumers with several pros and cons on services. However, services such as healthcare and educational services were excluded from GST. The passed GST rates slabs from the GST council consists of NIL, 5%, 12%, 18%, 28% rates on different services. Some of them are mentioned below under different categories. </a:t>
            </a:r>
          </a:p>
          <a:p>
            <a:pPr>
              <a:buNone/>
            </a:pPr>
            <a:r>
              <a:rPr lang="en-US" b="1" dirty="0"/>
              <a:t>Nil GST</a:t>
            </a:r>
            <a:endParaRPr lang="en-US" dirty="0"/>
          </a:p>
          <a:p>
            <a:r>
              <a:rPr lang="en-US" dirty="0"/>
              <a:t>Chargeable services offered on Basic Savings Bank Deposit (BSBD) account opened under the PMJDY (</a:t>
            </a:r>
            <a:r>
              <a:rPr lang="en-US" dirty="0" err="1"/>
              <a:t>Pradhan</a:t>
            </a:r>
            <a:r>
              <a:rPr lang="en-US" dirty="0"/>
              <a:t> </a:t>
            </a:r>
            <a:r>
              <a:rPr lang="en-US" dirty="0" err="1"/>
              <a:t>Mantri</a:t>
            </a:r>
            <a:r>
              <a:rPr lang="en-US" dirty="0"/>
              <a:t> Jan </a:t>
            </a:r>
            <a:r>
              <a:rPr lang="en-US" dirty="0" err="1"/>
              <a:t>Dhan</a:t>
            </a:r>
            <a:r>
              <a:rPr lang="en-US" dirty="0"/>
              <a:t> </a:t>
            </a:r>
            <a:r>
              <a:rPr lang="en-US" dirty="0" err="1"/>
              <a:t>Yojana</a:t>
            </a:r>
            <a:r>
              <a:rPr lang="en-US" dirty="0"/>
              <a:t>)</a:t>
            </a:r>
          </a:p>
          <a:p>
            <a:pPr lvl="0"/>
            <a:r>
              <a:rPr lang="en-US" dirty="0"/>
              <a:t>Hotel accommodation for transaction value per unit per day being Rs. 1000 or less</a:t>
            </a:r>
          </a:p>
          <a:p>
            <a:endParaRPr lang="en-US" dirty="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5% Tax Slab</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lvl="0"/>
            <a:r>
              <a:rPr lang="en-US" sz="1600" dirty="0"/>
              <a:t>AC and Non AC Restaurants</a:t>
            </a:r>
          </a:p>
          <a:p>
            <a:pPr lvl="0"/>
            <a:r>
              <a:rPr lang="en-US" sz="1600" dirty="0"/>
              <a:t>Takeaway Food</a:t>
            </a:r>
          </a:p>
          <a:p>
            <a:pPr lvl="0"/>
            <a:r>
              <a:rPr lang="en-US" sz="1600" dirty="0"/>
              <a:t>Restaurants in hotels with a room tariff less than Rs. 7,500 (no input credit for these restaurants)</a:t>
            </a:r>
          </a:p>
          <a:p>
            <a:pPr lvl="0"/>
            <a:r>
              <a:rPr lang="en-US" sz="1600" dirty="0"/>
              <a:t>Transport services like railways and airways</a:t>
            </a:r>
          </a:p>
          <a:p>
            <a:pPr lvl="0"/>
            <a:r>
              <a:rPr lang="en-US" sz="1600" dirty="0"/>
              <a:t>Transport of passengers by air in economy class</a:t>
            </a:r>
          </a:p>
          <a:p>
            <a:pPr lvl="0"/>
            <a:r>
              <a:rPr lang="en-US" sz="1600" dirty="0"/>
              <a:t>Supply of tour operators’ services</a:t>
            </a:r>
          </a:p>
          <a:p>
            <a:pPr lvl="0"/>
            <a:r>
              <a:rPr lang="en-US" sz="1600" dirty="0"/>
              <a:t>Selling of space for advertisement in print media</a:t>
            </a:r>
          </a:p>
          <a:p>
            <a:pPr lvl="0"/>
            <a:r>
              <a:rPr lang="en-US" sz="1600" dirty="0"/>
              <a:t>Small restaurants with turnover of Rs. 50 </a:t>
            </a:r>
            <a:r>
              <a:rPr lang="en-US" sz="1600" dirty="0" err="1"/>
              <a:t>Lakhs</a:t>
            </a:r>
            <a:endParaRPr lang="en-US" sz="1600" dirty="0"/>
          </a:p>
          <a:p>
            <a:pPr lvl="0"/>
            <a:r>
              <a:rPr lang="en-US" sz="1600" dirty="0"/>
              <a:t>Transport of passengers by motor cabs and radio taxis</a:t>
            </a:r>
          </a:p>
          <a:p>
            <a:pPr lvl="0"/>
            <a:r>
              <a:rPr lang="en-US" sz="1600" dirty="0"/>
              <a:t>Tailoring services</a:t>
            </a:r>
          </a:p>
          <a:p>
            <a:pPr lvl="0"/>
            <a:r>
              <a:rPr lang="en-US" sz="1600" dirty="0"/>
              <a:t>Small house-keeping service providers (No input credit available)</a:t>
            </a:r>
          </a:p>
          <a:p>
            <a:pPr lvl="0"/>
            <a:r>
              <a:rPr lang="en-US" sz="1600" dirty="0"/>
              <a:t>Crude and petroleum product transportation</a:t>
            </a:r>
          </a:p>
          <a:p>
            <a:r>
              <a:rPr lang="en-US" sz="1600" dirty="0"/>
              <a:t>Job work for footwear and leather goods</a:t>
            </a:r>
            <a:endParaRPr lang="en-US" sz="6400" dirty="0"/>
          </a:p>
          <a:p>
            <a:pPr>
              <a:buNone/>
            </a:pPr>
            <a:r>
              <a:rPr lang="en-US" sz="6400" dirty="0"/>
              <a:t>.</a:t>
            </a:r>
          </a:p>
          <a:p>
            <a:pPr lvl="0"/>
            <a:endParaRPr lang="en-US" dirty="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12% Tax Slab</a:t>
            </a:r>
            <a:br>
              <a:rPr lang="en-US" dirty="0"/>
            </a:br>
            <a:endParaRPr lang="en-US" dirty="0"/>
          </a:p>
        </p:txBody>
      </p:sp>
      <p:sp>
        <p:nvSpPr>
          <p:cNvPr id="3" name="Content Placeholder 2"/>
          <p:cNvSpPr>
            <a:spLocks noGrp="1"/>
          </p:cNvSpPr>
          <p:nvPr>
            <p:ph idx="1"/>
          </p:nvPr>
        </p:nvSpPr>
        <p:spPr/>
        <p:txBody>
          <a:bodyPr>
            <a:normAutofit fontScale="32500" lnSpcReduction="20000"/>
          </a:bodyPr>
          <a:lstStyle/>
          <a:p>
            <a:pPr lvl="0"/>
            <a:r>
              <a:rPr lang="en-US" sz="4800" dirty="0"/>
              <a:t>Rail transportation of goods in containers from a third party other than Indian Railways</a:t>
            </a:r>
          </a:p>
          <a:p>
            <a:pPr lvl="0"/>
            <a:r>
              <a:rPr lang="en-US" sz="4800" dirty="0"/>
              <a:t>Air travel excluding economy</a:t>
            </a:r>
          </a:p>
          <a:p>
            <a:pPr lvl="0"/>
            <a:r>
              <a:rPr lang="en-US" sz="4800" dirty="0"/>
              <a:t>Food /drinks at restaurants without AC/heating</a:t>
            </a:r>
          </a:p>
          <a:p>
            <a:pPr lvl="0"/>
            <a:r>
              <a:rPr lang="en-US" sz="4800" dirty="0"/>
              <a:t>Renting accommodation for more than Rs.1000 and less than Rs.2500 per day</a:t>
            </a:r>
          </a:p>
          <a:p>
            <a:pPr lvl="0"/>
            <a:r>
              <a:rPr lang="en-US" sz="4800" dirty="0"/>
              <a:t>IP rights temporarily</a:t>
            </a:r>
          </a:p>
          <a:p>
            <a:r>
              <a:rPr lang="en-US" sz="4800" dirty="0"/>
              <a:t>Common Effluent treatment plants</a:t>
            </a:r>
          </a:p>
          <a:p>
            <a:r>
              <a:rPr lang="en-US" sz="4800" dirty="0"/>
              <a:t>Movie tickets priced</a:t>
            </a:r>
          </a:p>
          <a:p>
            <a:r>
              <a:rPr lang="en-US" sz="4800" dirty="0"/>
              <a:t>Building construction for sale</a:t>
            </a:r>
            <a:br>
              <a:rPr lang="en-US" sz="4800" dirty="0"/>
            </a:br>
            <a:r>
              <a:rPr lang="en-US" sz="4800" dirty="0"/>
              <a:t>Hotel </a:t>
            </a:r>
            <a:r>
              <a:rPr lang="en-US" sz="4800" dirty="0" err="1"/>
              <a:t>accomodation</a:t>
            </a:r>
            <a:r>
              <a:rPr lang="en-US" sz="4800" dirty="0"/>
              <a:t> with per room per night charge up to Rs. 7,500</a:t>
            </a:r>
          </a:p>
          <a:p>
            <a:r>
              <a:rPr lang="en-US" sz="4800" dirty="0"/>
              <a:t>Temporary basis IP rights</a:t>
            </a:r>
          </a:p>
          <a:p>
            <a:r>
              <a:rPr lang="en-US" sz="4800" dirty="0"/>
              <a:t>Crude or natural gas mining and drilling.</a:t>
            </a:r>
          </a:p>
          <a:p>
            <a:pPr lvl="0"/>
            <a:r>
              <a:rPr lang="en-US" sz="4800" dirty="0"/>
              <a:t>Business class air tickets</a:t>
            </a:r>
          </a:p>
          <a:p>
            <a:pPr lvl="0"/>
            <a:r>
              <a:rPr lang="en-US" sz="4800" dirty="0"/>
              <a:t>Hotels, inns, guest houses, which have a room tariff of Rs.1,000 and above but less than Rs.7,500 per room per night</a:t>
            </a:r>
          </a:p>
          <a:p>
            <a:pPr lvl="0"/>
            <a:r>
              <a:rPr lang="en-US" sz="4800" dirty="0"/>
              <a:t>Metro and monorail construction</a:t>
            </a:r>
          </a:p>
          <a:p>
            <a:pPr lvl="0"/>
            <a:r>
              <a:rPr lang="en-US" sz="4800" dirty="0"/>
              <a:t>Mining and drilling for crude or natural gas</a:t>
            </a:r>
          </a:p>
          <a:p>
            <a:endParaRPr lang="en-US" dirty="0"/>
          </a:p>
          <a:p>
            <a:pPr lvl="0"/>
            <a:endParaRPr lang="en-US" dirty="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18% Tax Slab</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Food /drinks at restaurants with AC/heating</a:t>
            </a:r>
          </a:p>
          <a:p>
            <a:pPr lvl="0"/>
            <a:r>
              <a:rPr lang="en-US" dirty="0"/>
              <a:t>Outdoor catering</a:t>
            </a:r>
          </a:p>
          <a:p>
            <a:pPr lvl="0"/>
            <a:r>
              <a:rPr lang="en-US" dirty="0"/>
              <a:t>Renting for accommodation for more than Rs.2500 but less than Rs.5000 per day in Hotels, inns, and guest house</a:t>
            </a:r>
          </a:p>
          <a:p>
            <a:pPr lvl="0"/>
            <a:r>
              <a:rPr lang="en-US" dirty="0"/>
              <a:t>Supply of food, </a:t>
            </a:r>
            <a:r>
              <a:rPr lang="en-US" dirty="0" err="1"/>
              <a:t>shamiana</a:t>
            </a:r>
            <a:r>
              <a:rPr lang="en-US" dirty="0"/>
              <a:t>, and party arrangement</a:t>
            </a:r>
          </a:p>
          <a:p>
            <a:pPr lvl="0"/>
            <a:r>
              <a:rPr lang="en-US" dirty="0"/>
              <a:t>Supply of works contract</a:t>
            </a:r>
          </a:p>
          <a:p>
            <a:r>
              <a:rPr lang="en-US" dirty="0"/>
              <a:t>Theme parks, water parks, circus, folk, theatre, drama, classical.</a:t>
            </a:r>
          </a:p>
          <a:p>
            <a:r>
              <a:rPr lang="en-US" dirty="0"/>
              <a:t>IT services</a:t>
            </a:r>
          </a:p>
          <a:p>
            <a:r>
              <a:rPr lang="en-US" dirty="0"/>
              <a:t>Hotel stay with bill above Rs. 7,500</a:t>
            </a:r>
          </a:p>
          <a:p>
            <a:r>
              <a:rPr lang="en-US" dirty="0"/>
              <a:t>Telecom services</a:t>
            </a:r>
          </a:p>
          <a:p>
            <a:pPr lvl="0"/>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 I: GST Rates</a:t>
            </a:r>
          </a:p>
        </p:txBody>
      </p:sp>
      <p:sp>
        <p:nvSpPr>
          <p:cNvPr id="3" name="Content Placeholder 2"/>
          <p:cNvSpPr>
            <a:spLocks noGrp="1"/>
          </p:cNvSpPr>
          <p:nvPr>
            <p:ph idx="1"/>
          </p:nvPr>
        </p:nvSpPr>
        <p:spPr/>
        <p:txBody>
          <a:bodyPr>
            <a:normAutofit fontScale="62500" lnSpcReduction="20000"/>
          </a:bodyPr>
          <a:lstStyle/>
          <a:p>
            <a:pPr>
              <a:buNone/>
            </a:pPr>
            <a:r>
              <a:rPr lang="en-US" sz="4500" b="1" dirty="0"/>
              <a:t>Introduction:</a:t>
            </a:r>
          </a:p>
          <a:p>
            <a:pPr>
              <a:buNone/>
            </a:pPr>
            <a:r>
              <a:rPr lang="en-US" b="1" u="sng" dirty="0"/>
              <a:t>What is the need for Zero Rating?</a:t>
            </a:r>
            <a:endParaRPr lang="en-US" dirty="0"/>
          </a:p>
          <a:p>
            <a:pPr>
              <a:buNone/>
            </a:pPr>
            <a:r>
              <a:rPr lang="en-US" b="1" dirty="0"/>
              <a:t> </a:t>
            </a:r>
            <a:endParaRPr lang="en-US" dirty="0"/>
          </a:p>
          <a:p>
            <a:pPr>
              <a:buNone/>
            </a:pPr>
            <a:r>
              <a:rPr lang="en-US" dirty="0"/>
              <a:t>As per section 2(47) of the CGST Act, 2017, a supply is said to be exempt, when it attracts nil rate of duty or is specifically exempted by a notification or kept out of the purview of tax (i.e. a non-GST supply). But if a goods or service is exempted from payment of tax, it cannot be said that it is zero rated. The reason is not hard to find. The inputs and input services which go into the making of the goods or provision of services has already suffered tax and only the final product is exempted. Moreover, when the output is exempted, tax laws do not allow </a:t>
            </a:r>
            <a:r>
              <a:rPr lang="en-US" dirty="0" err="1"/>
              <a:t>availment</a:t>
            </a:r>
            <a:r>
              <a:rPr lang="en-US" dirty="0"/>
              <a:t>/</a:t>
            </a:r>
            <a:r>
              <a:rPr lang="en-US" dirty="0" err="1"/>
              <a:t>utilisation</a:t>
            </a:r>
            <a:r>
              <a:rPr lang="en-US" dirty="0"/>
              <a:t> of credit on the inputs and input services used for supply of the exempted output. Thus, in a true sense the entire supply is not zero rated. Though the output suffers no tax, the inputs and input services have suffered tax and since </a:t>
            </a:r>
            <a:r>
              <a:rPr lang="en-US" dirty="0" err="1"/>
              <a:t>availment</a:t>
            </a:r>
            <a:r>
              <a:rPr lang="en-US" dirty="0"/>
              <a:t> of tax credit on input side is not permitted, it becomes a cost for the supplier. The concept of zero rating of supplies aims to correct this anomaly.</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28% Tax Slab</a:t>
            </a:r>
            <a:br>
              <a:rPr lang="en-US" dirty="0"/>
            </a:br>
            <a:endParaRPr lang="en-US" dirty="0"/>
          </a:p>
        </p:txBody>
      </p:sp>
      <p:sp>
        <p:nvSpPr>
          <p:cNvPr id="3" name="Content Placeholder 2"/>
          <p:cNvSpPr>
            <a:spLocks noGrp="1"/>
          </p:cNvSpPr>
          <p:nvPr>
            <p:ph idx="1"/>
          </p:nvPr>
        </p:nvSpPr>
        <p:spPr/>
        <p:txBody>
          <a:bodyPr>
            <a:normAutofit/>
          </a:bodyPr>
          <a:lstStyle/>
          <a:p>
            <a:pPr lvl="0"/>
            <a:r>
              <a:rPr lang="en-US" dirty="0"/>
              <a:t>Entertainment events-amusement facility, water parks, theme parks, joy rides</a:t>
            </a:r>
          </a:p>
          <a:p>
            <a:pPr lvl="0"/>
            <a:r>
              <a:rPr lang="en-US" dirty="0"/>
              <a:t>Accommodation in 5-star hotels  </a:t>
            </a:r>
          </a:p>
          <a:p>
            <a:r>
              <a:rPr lang="en-US" dirty="0"/>
              <a:t>Food/Drinks/Stay at AC Five Star Hotels</a:t>
            </a:r>
          </a:p>
          <a:p>
            <a:r>
              <a:rPr lang="en-US" dirty="0"/>
              <a:t>Betting at race club and gambling</a:t>
            </a:r>
          </a:p>
          <a:p>
            <a:r>
              <a:rPr lang="en-US" dirty="0"/>
              <a:t>Hotels, inns, guest house with room tariff above Rs. 5,000</a:t>
            </a:r>
          </a:p>
          <a:p>
            <a:r>
              <a:rPr lang="en-US" dirty="0"/>
              <a:t>Cinema</a:t>
            </a:r>
          </a:p>
          <a:p>
            <a:pPr lvl="0"/>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What is Zero Rating</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By zero rating it is meant that the entire value chain of the supply is exempt from tax. This means that in case of zero rating, not only is the output exempt from payment of tax, there is no bar on taking/availing credit of taxes paid on the input side for making/providing the output supply. Such an approach would in true sense make the goods or services zero rated.</a:t>
            </a:r>
          </a:p>
          <a:p>
            <a:r>
              <a:rPr lang="en-US" dirty="0"/>
              <a:t>All supplies need not be zero-rated. As per the GST Law exports are meant to be zero rated the zero rating principle is applied in letter and spirit for exports and supplies to SEZ. The relevant provisions are contained in Section 16(1) of the IGST Act, 2017, which states that “zero rated supply” means any of the following supplies of goods or services or both, namely: </a:t>
            </a:r>
          </a:p>
          <a:p>
            <a:pPr>
              <a:buNone/>
            </a:pPr>
            <a:r>
              <a:rPr lang="en-US" dirty="0"/>
              <a:t> 	a) export of goods or services or both; or</a:t>
            </a:r>
          </a:p>
          <a:p>
            <a:pPr>
              <a:buNone/>
            </a:pPr>
            <a:r>
              <a:rPr lang="en-US" dirty="0"/>
              <a:t>	 b) supply of goods or services or both to a Special Economic Zone developer or a Special Economic Zone unit.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endParaRPr lang="en-US" sz="2800" dirty="0"/>
          </a:p>
        </p:txBody>
      </p:sp>
      <p:sp>
        <p:nvSpPr>
          <p:cNvPr id="3" name="Content Placeholder 2"/>
          <p:cNvSpPr>
            <a:spLocks noGrp="1"/>
          </p:cNvSpPr>
          <p:nvPr>
            <p:ph idx="1"/>
          </p:nvPr>
        </p:nvSpPr>
        <p:spPr/>
        <p:txBody>
          <a:bodyPr>
            <a:normAutofit fontScale="70000" lnSpcReduction="20000"/>
          </a:bodyPr>
          <a:lstStyle/>
          <a:p>
            <a:r>
              <a:rPr lang="en-US" dirty="0">
                <a:hlinkClick r:id="rId2"/>
              </a:rPr>
              <a:t>Goods and Services Tax</a:t>
            </a:r>
            <a:r>
              <a:rPr lang="en-US" dirty="0"/>
              <a:t> on food services in India can be 5%, 12% or 18% depending on a variety of factors including but not limited to type of establishment and location of restaurant/food service provider. The implementation of GST on food services replaced the earlier </a:t>
            </a:r>
            <a:r>
              <a:rPr lang="en-US" dirty="0">
                <a:hlinkClick r:id="rId3"/>
              </a:rPr>
              <a:t>VAT</a:t>
            </a:r>
            <a:r>
              <a:rPr lang="en-US" dirty="0"/>
              <a:t> and service tax regime, however, the service charge which is implemented by restaurants is separate from GST. It is notable that alcoholic beverages still attract VAT, which is a state level tax, therefore restaurants serving both food and alcoholic beverages will feature separate taxes with GST being applicable to food and non-alcoholic beverages while VAT will be charged on alcoholic beverages served. Apart from food services, GST on food is also applicable to food items purchased by the common man which currently feature rates ranging from nil to 18% GST. In the following sections, we will discuss the key rates applicable to GST on food services and products.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GST on Food Services</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r>
              <a:rPr lang="en-US" dirty="0"/>
              <a:t>The following are the key rates applicable to GST on food services*:</a:t>
            </a:r>
          </a:p>
          <a:p>
            <a:pPr lvl="0"/>
            <a:r>
              <a:rPr lang="en-US" dirty="0"/>
              <a:t>5% GST on food services provided by restaurants (both air-conditioned and non a/c).</a:t>
            </a:r>
          </a:p>
          <a:p>
            <a:pPr lvl="0"/>
            <a:r>
              <a:rPr lang="en-US" dirty="0"/>
              <a:t>5% GST on restaurant services including room service and takeaway provided by restaurants located within a hotel featuring room tariff less than Rs. 7,500.</a:t>
            </a:r>
          </a:p>
          <a:p>
            <a:pPr lvl="0"/>
            <a:r>
              <a:rPr lang="en-US" dirty="0"/>
              <a:t>5% GST on any food/drink (non-alcoholic) served at cafeteria/canteen/mess operating on contract basis in office, industrial unit, school, college, hostel, etc.</a:t>
            </a:r>
          </a:p>
          <a:p>
            <a:pPr lvl="0"/>
            <a:r>
              <a:rPr lang="en-US" dirty="0"/>
              <a:t>5% GST on meals/food services provided by Indian Railways/IRCTC or their licensees both onboard trains and on platforms.  </a:t>
            </a:r>
          </a:p>
          <a:p>
            <a:pPr lvl="0"/>
            <a:r>
              <a:rPr lang="en-US" dirty="0"/>
              <a:t>18% GST on restaurant services including room service and takeaway provided by restaurants located within a hotel featuring room tariff over Rs. 7,500.</a:t>
            </a:r>
          </a:p>
          <a:p>
            <a:pPr lvl="0"/>
            <a:r>
              <a:rPr lang="en-US" dirty="0"/>
              <a:t>18% GST on food services including delivery of food provided by a restaurant/food joint located within premises of a club, guest house, etc.</a:t>
            </a:r>
          </a:p>
          <a:p>
            <a:pPr lvl="0"/>
            <a:r>
              <a:rPr lang="en-US" dirty="0"/>
              <a:t>18% GST applicable to all outdoor catering services provided.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GST on Food Items</a:t>
            </a:r>
            <a:br>
              <a:rPr lang="en-US" dirty="0"/>
            </a:br>
            <a:endParaRPr lang="en-US" dirty="0"/>
          </a:p>
        </p:txBody>
      </p:sp>
      <p:sp>
        <p:nvSpPr>
          <p:cNvPr id="3" name="Content Placeholder 2"/>
          <p:cNvSpPr>
            <a:spLocks noGrp="1"/>
          </p:cNvSpPr>
          <p:nvPr>
            <p:ph idx="1"/>
          </p:nvPr>
        </p:nvSpPr>
        <p:spPr/>
        <p:txBody>
          <a:bodyPr>
            <a:normAutofit fontScale="40000" lnSpcReduction="20000"/>
          </a:bodyPr>
          <a:lstStyle/>
          <a:p>
            <a:r>
              <a:rPr lang="en-US" dirty="0"/>
              <a:t>The following are the key </a:t>
            </a:r>
            <a:r>
              <a:rPr lang="en-US" b="1" dirty="0">
                <a:hlinkClick r:id="rId2"/>
              </a:rPr>
              <a:t>GST rates</a:t>
            </a:r>
            <a:r>
              <a:rPr lang="en-US" dirty="0"/>
              <a:t> applicable to some common food items*:</a:t>
            </a:r>
          </a:p>
          <a:p>
            <a:pPr lvl="0"/>
            <a:r>
              <a:rPr lang="en-US" dirty="0"/>
              <a:t>Nil GST on fresh and chilled vegetables including potatoes, onions, garlic, leek etc.</a:t>
            </a:r>
          </a:p>
          <a:p>
            <a:pPr lvl="0"/>
            <a:r>
              <a:rPr lang="en-US" dirty="0"/>
              <a:t>NIL GST on non-container packed dried leguminous vegetables(shelled) whether skinned/split or not</a:t>
            </a:r>
          </a:p>
          <a:p>
            <a:pPr lvl="0"/>
            <a:r>
              <a:rPr lang="en-US" dirty="0"/>
              <a:t>Nil GST on fresh grapes, fresh/dried coconut, fresh/dried bananas/plantain, fresh apples, fresh pears, etc.</a:t>
            </a:r>
          </a:p>
          <a:p>
            <a:pPr lvl="0"/>
            <a:r>
              <a:rPr lang="en-US" dirty="0"/>
              <a:t>Nil GST on meat (not in container whether fresh or chilled)</a:t>
            </a:r>
          </a:p>
          <a:p>
            <a:pPr lvl="0"/>
            <a:r>
              <a:rPr lang="en-US" dirty="0"/>
              <a:t>Nil GST on birds’ eggs in shell (fresh/cooked/preserved)</a:t>
            </a:r>
          </a:p>
          <a:p>
            <a:pPr lvl="0"/>
            <a:r>
              <a:rPr lang="en-US" dirty="0"/>
              <a:t>Nil GST on unsweetened milk (</a:t>
            </a:r>
            <a:r>
              <a:rPr lang="en-US" dirty="0" err="1"/>
              <a:t>pasteurised</a:t>
            </a:r>
            <a:r>
              <a:rPr lang="en-US" dirty="0"/>
              <a:t>/</a:t>
            </a:r>
            <a:r>
              <a:rPr lang="en-US" dirty="0" err="1"/>
              <a:t>unpasteurised</a:t>
            </a:r>
            <a:r>
              <a:rPr lang="en-US" dirty="0"/>
              <a:t>), cream, etc.  </a:t>
            </a:r>
          </a:p>
          <a:p>
            <a:pPr lvl="0"/>
            <a:r>
              <a:rPr lang="en-US" dirty="0"/>
              <a:t>Nil GST on container packed vegetables (uncooked/steamed/boiled)</a:t>
            </a:r>
          </a:p>
          <a:p>
            <a:pPr lvl="0"/>
            <a:r>
              <a:rPr lang="en-US" dirty="0"/>
              <a:t>Nil GST on vegetables preserved using brine/other means unsuitable for immediate human consumption</a:t>
            </a:r>
          </a:p>
          <a:p>
            <a:pPr lvl="0"/>
            <a:r>
              <a:rPr lang="en-US" dirty="0"/>
              <a:t>5% GST on meat packed in container bearing registered trademark/brand name</a:t>
            </a:r>
          </a:p>
          <a:p>
            <a:pPr lvl="0"/>
            <a:r>
              <a:rPr lang="en-US" dirty="0"/>
              <a:t>5% GST on birds’ eggs not in shell/egg yolks boiled or cooked by steaming</a:t>
            </a:r>
          </a:p>
          <a:p>
            <a:pPr lvl="0"/>
            <a:r>
              <a:rPr lang="en-US" dirty="0"/>
              <a:t>5% GST on dried leguminous vegetables packed in container bearing registered brand name (skinned/split or not)</a:t>
            </a:r>
          </a:p>
          <a:p>
            <a:pPr lvl="0"/>
            <a:r>
              <a:rPr lang="en-US" dirty="0"/>
              <a:t>5% GST on ginger (excluding fresh ginger), turmeric (excluding fresh turmeric), thyme, curry leaves, bay leaves, etc.</a:t>
            </a:r>
          </a:p>
          <a:p>
            <a:pPr lvl="0"/>
            <a:r>
              <a:rPr lang="en-US" dirty="0"/>
              <a:t>5% GST on food such as meal/powder of dried leguminous vegetables</a:t>
            </a:r>
          </a:p>
          <a:p>
            <a:pPr lvl="0"/>
            <a:r>
              <a:rPr lang="en-US" dirty="0"/>
              <a:t>12% GST on vegetables, fruits, nuts and edible plant parts preserved using sugar</a:t>
            </a:r>
          </a:p>
          <a:p>
            <a:pPr lvl="0"/>
            <a:r>
              <a:rPr lang="en-US" dirty="0"/>
              <a:t>12% GST on vegetables, fruits, nuts and edible plant parts that are preserved/prepared using vinegar/acetic acid.</a:t>
            </a:r>
          </a:p>
          <a:p>
            <a:pPr lvl="0"/>
            <a:r>
              <a:rPr lang="en-US" dirty="0"/>
              <a:t>18% GST on food preparations such as those prepared using flour, malt extract, etc. containing cocoa less than 40% of total weight.</a:t>
            </a:r>
          </a:p>
          <a:p>
            <a:pPr lvl="0"/>
            <a:r>
              <a:rPr lang="en-US" dirty="0"/>
              <a:t>18% GST on chocolate and other cocoa products  </a:t>
            </a:r>
          </a:p>
          <a:p>
            <a:r>
              <a:rPr lang="en-US" dirty="0"/>
              <a:t>*The list is indicative and rates are subject to periodic change. For detailed list of GST rates on various food products, use </a:t>
            </a:r>
            <a:r>
              <a:rPr lang="en-US" dirty="0" err="1"/>
              <a:t>Paisabazaar’s</a:t>
            </a:r>
            <a:r>
              <a:rPr lang="en-US" dirty="0"/>
              <a:t> </a:t>
            </a:r>
            <a:r>
              <a:rPr lang="en-US" dirty="0">
                <a:hlinkClick r:id="rId3"/>
              </a:rPr>
              <a:t>GST Rates and HSN/SAC Code Finder</a:t>
            </a:r>
            <a:r>
              <a:rPr lang="en-US" dirty="0"/>
              <a: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Health services</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r>
              <a:rPr lang="en-US" dirty="0"/>
              <a:t>India is the largest producer for generics. Country’s Pharmaceutical Industry is currently the 3</a:t>
            </a:r>
            <a:r>
              <a:rPr lang="en-US" baseline="30000" dirty="0"/>
              <a:t>rd</a:t>
            </a:r>
            <a:r>
              <a:rPr lang="en-US" dirty="0"/>
              <a:t> largest in the world in terms of volume and ranks 14</a:t>
            </a:r>
            <a:r>
              <a:rPr lang="en-US" baseline="30000" dirty="0"/>
              <a:t>th</a:t>
            </a:r>
            <a:r>
              <a:rPr lang="en-US" dirty="0"/>
              <a:t> in terms of value. As the population continues to grow, the need for better Healthcare Services is also growing. Currently, 5 percent of the country’s GDP is spent on the Healthcare sector.</a:t>
            </a:r>
          </a:p>
          <a:p>
            <a:r>
              <a:rPr lang="en-US" dirty="0"/>
              <a:t>Most healthcare expenses are paid out of pocket by patients and their families, rather than by the Government. However, the Government of India has slightly minimized the burden on medical expenditure by way of exempting such expenses from levy of Taxes.</a:t>
            </a:r>
          </a:p>
          <a:p>
            <a:r>
              <a:rPr lang="en-US" dirty="0"/>
              <a:t>In the service tax regime, the health care services were kept out of preview of Service Tax. Now the same has been exempted in the </a:t>
            </a:r>
            <a:r>
              <a:rPr lang="en-US" b="1" dirty="0">
                <a:hlinkClick r:id="rId2"/>
              </a:rPr>
              <a:t>GST regime</a:t>
            </a:r>
            <a:r>
              <a:rPr lang="en-US" dirty="0"/>
              <a:t>. But what is the meaning of health care services on which exemption is granted, we have to understand the nature of services presently exempt under GST. The point of discussion on GST on health care services will be incomplete if we do not talk in totality on health care services i.e. taxability of consultation fees of doctors, Room rent in Hospital, Medicines, Medical and clinical tests, Services of ambulance, Blood Banks, treatment of clinical waste etc. Also, we would like to discuss about the taxability of other income of doctors in addition to income from practicing as a doctor. The GST impact on various issues are as under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Exemptions notification on Health Care services under GST:</a:t>
            </a:r>
            <a:br>
              <a:rPr lang="en-US" b="1" dirty="0"/>
            </a:br>
            <a:endParaRPr lang="en-US" dirty="0"/>
          </a:p>
        </p:txBody>
      </p:sp>
      <p:sp>
        <p:nvSpPr>
          <p:cNvPr id="3" name="Content Placeholder 2"/>
          <p:cNvSpPr>
            <a:spLocks noGrp="1"/>
          </p:cNvSpPr>
          <p:nvPr>
            <p:ph idx="1"/>
          </p:nvPr>
        </p:nvSpPr>
        <p:spPr/>
        <p:txBody>
          <a:bodyPr>
            <a:normAutofit fontScale="70000" lnSpcReduction="20000"/>
          </a:bodyPr>
          <a:lstStyle/>
          <a:p>
            <a:r>
              <a:rPr lang="en-US" b="1" dirty="0">
                <a:hlinkClick r:id="rId2"/>
              </a:rPr>
              <a:t>Notification No. 9/2017- Integrated Tax (Rate) dated 28.06.2017 </a:t>
            </a:r>
            <a:r>
              <a:rPr lang="en-US" dirty="0"/>
              <a:t>has exempted health care services vide entry no 77 which is reproduced as under:</a:t>
            </a:r>
          </a:p>
          <a:p>
            <a:r>
              <a:rPr lang="en-US" u="sng" dirty="0"/>
              <a:t> </a:t>
            </a:r>
            <a:r>
              <a:rPr lang="en-US" i="1" u="sng" dirty="0"/>
              <a:t>“</a:t>
            </a:r>
            <a:r>
              <a:rPr lang="en-US" u="sng" dirty="0"/>
              <a:t>Healthcare Services b</a:t>
            </a:r>
            <a:r>
              <a:rPr lang="en-US" dirty="0"/>
              <a:t>y a Clinical Establishment or Authorized Medical Practitioner or Para </a:t>
            </a:r>
            <a:r>
              <a:rPr lang="en-US" u="sng" dirty="0"/>
              <a:t>medics are exem</a:t>
            </a:r>
            <a:r>
              <a:rPr lang="en-US" dirty="0"/>
              <a:t>pt from Goods and services tax”</a:t>
            </a:r>
          </a:p>
          <a:p>
            <a:r>
              <a:rPr lang="en-US" dirty="0"/>
              <a:t>For understanding the exemption, we need to understand below important terms used in the said notification. These terms are also defined/clarified in the explanations given in the notification as:</a:t>
            </a:r>
          </a:p>
          <a:p>
            <a:r>
              <a:rPr lang="en-US" dirty="0"/>
              <a:t>1. Health care services</a:t>
            </a:r>
          </a:p>
          <a:p>
            <a:r>
              <a:rPr lang="en-US" dirty="0"/>
              <a:t>2. Clinical establishment</a:t>
            </a:r>
          </a:p>
          <a:p>
            <a:r>
              <a:rPr lang="en-US" dirty="0"/>
              <a:t>3. Authorized Medical Practitioner</a:t>
            </a:r>
          </a:p>
          <a:p>
            <a:r>
              <a:rPr lang="en-US" dirty="0"/>
              <a:t>4. Paramedics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608</TotalTime>
  <Words>4945</Words>
  <Application>Microsoft Office PowerPoint</Application>
  <PresentationFormat>On-screen Show (4:3)</PresentationFormat>
  <Paragraphs>218</Paragraphs>
  <Slides>30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Office Theme</vt:lpstr>
      <vt:lpstr>Goods and Sevices Tax-II</vt:lpstr>
      <vt:lpstr>Syllabus</vt:lpstr>
      <vt:lpstr>Unit I: GST Rates</vt:lpstr>
      <vt:lpstr>What is Zero Rating </vt:lpstr>
      <vt:lpstr>PowerPoint Presentation</vt:lpstr>
      <vt:lpstr>GST on Food Services </vt:lpstr>
      <vt:lpstr>GST on Food Items </vt:lpstr>
      <vt:lpstr>Health services </vt:lpstr>
      <vt:lpstr>Exemptions notification on Health Care services under GST: </vt:lpstr>
      <vt:lpstr>GST Tax Rates on some common items </vt:lpstr>
      <vt:lpstr>Exemptions notification on Health Care services under GST: </vt:lpstr>
      <vt:lpstr>1. Health care services : </vt:lpstr>
      <vt:lpstr>2. Clinical establishment </vt:lpstr>
      <vt:lpstr>PowerPoint Presentation</vt:lpstr>
      <vt:lpstr>PowerPoint Presentation</vt:lpstr>
      <vt:lpstr>3. Authorized medical professional: </vt:lpstr>
      <vt:lpstr>4. Paramedics: </vt:lpstr>
      <vt:lpstr>Other Exemption under the above notification No 9/2017 </vt:lpstr>
      <vt:lpstr>Health care Services which are not exempted under GST : –  </vt:lpstr>
      <vt:lpstr>CONCLUSION: </vt:lpstr>
      <vt:lpstr>Exempted Goods </vt:lpstr>
      <vt:lpstr>Exempted Services </vt:lpstr>
      <vt:lpstr>Some of the other exemptions of services under GST Include: </vt:lpstr>
      <vt:lpstr>Revised Hospital Room Rent with GST Tax Slabs </vt:lpstr>
      <vt:lpstr>The final GST rates have been disclosed and have included numerous categories from the wide range of healthcare amenities. </vt:lpstr>
      <vt:lpstr>GST Rates on Services </vt:lpstr>
      <vt:lpstr>5% Tax Slab </vt:lpstr>
      <vt:lpstr>12% Tax Slab </vt:lpstr>
      <vt:lpstr>18% Tax Slab </vt:lpstr>
      <vt:lpstr>28% Tax Slab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Goods and Sevices Tax-II</dc:title>
  <dc:creator>Anita</dc:creator>
  <cp:lastModifiedBy>anitakadapatti67@gmail.com</cp:lastModifiedBy>
  <cp:revision>56</cp:revision>
  <dcterms:created xsi:type="dcterms:W3CDTF">2006-08-16T00:00:00Z</dcterms:created>
  <dcterms:modified xsi:type="dcterms:W3CDTF">2021-11-12T07:47:25Z</dcterms:modified>
</cp:coreProperties>
</file>